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9"/>
  </p:notesMasterIdLst>
  <p:sldIdLst>
    <p:sldId id="343" r:id="rId2"/>
    <p:sldId id="258" r:id="rId3"/>
    <p:sldId id="311" r:id="rId4"/>
    <p:sldId id="344" r:id="rId5"/>
    <p:sldId id="312" r:id="rId6"/>
    <p:sldId id="313" r:id="rId7"/>
    <p:sldId id="262" r:id="rId8"/>
    <p:sldId id="315" r:id="rId9"/>
    <p:sldId id="306" r:id="rId10"/>
    <p:sldId id="308" r:id="rId11"/>
    <p:sldId id="267" r:id="rId12"/>
    <p:sldId id="317" r:id="rId13"/>
    <p:sldId id="316" r:id="rId14"/>
    <p:sldId id="318" r:id="rId15"/>
    <p:sldId id="319" r:id="rId16"/>
    <p:sldId id="273" r:id="rId17"/>
    <p:sldId id="320" r:id="rId18"/>
    <p:sldId id="322" r:id="rId19"/>
    <p:sldId id="326" r:id="rId20"/>
    <p:sldId id="327" r:id="rId21"/>
    <p:sldId id="345" r:id="rId22"/>
    <p:sldId id="341" r:id="rId23"/>
    <p:sldId id="342" r:id="rId24"/>
    <p:sldId id="277" r:id="rId25"/>
    <p:sldId id="323" r:id="rId26"/>
    <p:sldId id="324" r:id="rId27"/>
    <p:sldId id="325" r:id="rId28"/>
    <p:sldId id="281" r:id="rId29"/>
    <p:sldId id="282" r:id="rId30"/>
    <p:sldId id="284" r:id="rId31"/>
    <p:sldId id="287" r:id="rId32"/>
    <p:sldId id="328" r:id="rId33"/>
    <p:sldId id="329" r:id="rId34"/>
    <p:sldId id="291" r:id="rId35"/>
    <p:sldId id="346" r:id="rId36"/>
    <p:sldId id="296" r:id="rId37"/>
    <p:sldId id="347" r:id="rId38"/>
    <p:sldId id="299" r:id="rId39"/>
    <p:sldId id="330" r:id="rId40"/>
    <p:sldId id="349" r:id="rId41"/>
    <p:sldId id="350" r:id="rId42"/>
    <p:sldId id="351" r:id="rId43"/>
    <p:sldId id="353" r:id="rId44"/>
    <p:sldId id="352" r:id="rId45"/>
    <p:sldId id="332" r:id="rId46"/>
    <p:sldId id="340" r:id="rId47"/>
    <p:sldId id="333" r:id="rId48"/>
    <p:sldId id="336" r:id="rId49"/>
    <p:sldId id="337" r:id="rId50"/>
    <p:sldId id="362" r:id="rId51"/>
    <p:sldId id="356" r:id="rId52"/>
    <p:sldId id="357" r:id="rId53"/>
    <p:sldId id="358" r:id="rId54"/>
    <p:sldId id="359" r:id="rId55"/>
    <p:sldId id="360" r:id="rId56"/>
    <p:sldId id="361" r:id="rId57"/>
    <p:sldId id="338" r:id="rId58"/>
    <p:sldId id="339" r:id="rId59"/>
    <p:sldId id="354" r:id="rId60"/>
    <p:sldId id="363" r:id="rId61"/>
    <p:sldId id="355"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77" r:id="rId76"/>
    <p:sldId id="378" r:id="rId77"/>
    <p:sldId id="304"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66FF33"/>
    <a:srgbClr val="FF0000"/>
    <a:srgbClr val="000000"/>
    <a:srgbClr val="FFFF00"/>
    <a:srgbClr val="B3A979"/>
    <a:srgbClr val="C4BD97"/>
    <a:srgbClr val="DCE6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02" autoAdjust="0"/>
  </p:normalViewPr>
  <p:slideViewPr>
    <p:cSldViewPr snapToGrid="0">
      <p:cViewPr varScale="1">
        <p:scale>
          <a:sx n="52" d="100"/>
          <a:sy n="52" d="100"/>
        </p:scale>
        <p:origin x="-16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15E7624-14BD-46AE-A353-B34C7FE8C12F}" type="datetimeFigureOut">
              <a:rPr lang="en-US"/>
              <a:pPr>
                <a:defRPr/>
              </a:pPr>
              <a:t>12/31/2014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9BC5F24-6161-4CAC-9285-69A880B1A3B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7E4A66-A2EA-401D-B1E1-97FA5049A842}"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(Animasyonlu Sayfa)</a:t>
            </a:r>
          </a:p>
          <a:p>
            <a:pPr eaLnBrk="1" hangingPunct="1">
              <a:spcBef>
                <a:spcPct val="0"/>
              </a:spcBef>
            </a:pPr>
            <a:endParaRPr lang="tr-TR" smtClean="0"/>
          </a:p>
          <a:p>
            <a:pPr eaLnBrk="1" hangingPunct="1">
              <a:spcBef>
                <a:spcPct val="0"/>
              </a:spcBef>
            </a:pPr>
            <a:r>
              <a:rPr lang="tr-TR" smtClean="0"/>
              <a:t>Analog kanallarda telsiz cihazları farklı frekanslarda aynı zamanı kullanırlar. Yani analog telsizleri birbirinden ayıran frekanslarıdır. Yukarıdaki iki telsiz cihazı aynı anda telsiz haberleşmesini ancak farklı iki frekansta durarak yapabilirler. Bu telsizler için farklı olan faktör frekans, ortak olan faktör ise zamandır. </a:t>
            </a:r>
          </a:p>
          <a:p>
            <a:pPr eaLnBrk="1" hangingPunct="1">
              <a:spcBef>
                <a:spcPct val="0"/>
              </a:spcBef>
            </a:pPr>
            <a:r>
              <a:rPr lang="tr-TR" smtClean="0"/>
              <a:t>(Her hangi bir zamanda iki analog telsiz de aktif)</a:t>
            </a:r>
          </a:p>
          <a:p>
            <a:pPr eaLnBrk="1" hangingPunct="1">
              <a:spcBef>
                <a:spcPct val="0"/>
              </a:spcBef>
            </a:pPr>
            <a:endParaRPr lang="tr-TR" smtClean="0"/>
          </a:p>
          <a:p>
            <a:pPr eaLnBrk="1" hangingPunct="1">
              <a:spcBef>
                <a:spcPct val="0"/>
              </a:spcBef>
            </a:pPr>
            <a:r>
              <a:rPr lang="tr-TR" smtClean="0"/>
              <a:t>Dijital kanalda ise, turuncu ve mavi renkler ile ayırt edilen iki telsiz aynı frekansın üzerinde dururken, farklı zamanlarda bu kanala erişim yaparlar. Bu erişim o kadar hızlı bir şekilde gerçekleşir ki, turuncu ve mavi telsizin kullanıcıları sıralı olarak kanalı (ve frekansı) kullandıklarını anlayamazlar. Dijital telsizleri birbirinden ayıran zamandır. Ortak olan faktör ise frekanstır. </a:t>
            </a:r>
          </a:p>
          <a:p>
            <a:pPr eaLnBrk="1" hangingPunct="1">
              <a:spcBef>
                <a:spcPct val="0"/>
              </a:spcBef>
            </a:pPr>
            <a:r>
              <a:rPr lang="tr-TR" smtClean="0"/>
              <a:t>(Her hangi bir zamanda dijital telsizlerden sadece biri aktif)</a:t>
            </a:r>
          </a:p>
          <a:p>
            <a:pPr eaLnBrk="1" hangingPunct="1">
              <a:spcBef>
                <a:spcPct val="0"/>
              </a:spcBef>
            </a:pPr>
            <a:endParaRPr lang="tr-TR" smtClean="0"/>
          </a:p>
          <a:p>
            <a:pPr eaLnBrk="1" hangingPunct="1">
              <a:spcBef>
                <a:spcPct val="0"/>
              </a:spcBef>
            </a:pPr>
            <a:r>
              <a:rPr lang="tr-TR" smtClean="0"/>
              <a:t>Burada gösterilen analog teknolojiye FDMA (Frequency Division Multiple Access = Frekans Bölmeli Çoklu Erişim) ve burada gösterilen dijital teknolojiye de TDMA (Time Division Multiple Access = Zaman Bölmeli Çoklu Erişim) denir.</a:t>
            </a:r>
          </a:p>
          <a:p>
            <a:pPr eaLnBrk="1" hangingPunct="1">
              <a:spcBef>
                <a:spcPct val="0"/>
              </a:spcBef>
            </a:pPr>
            <a:endParaRPr lang="tr-TR" smtClean="0"/>
          </a:p>
          <a:p>
            <a:pPr eaLnBrk="1" hangingPunct="1">
              <a:spcBef>
                <a:spcPct val="0"/>
              </a:spcBef>
            </a:pPr>
            <a:r>
              <a:rPr lang="tr-TR" smtClean="0"/>
              <a:t>Sonuç olarak dijital teknolojiler ile klasik sistemlere göre 2:1 oranında verimlilik artmış olur. Bu, dijital telsizin verdiği en önemli avantajdır.</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841E6D-57B0-4515-956C-9F0C22ED54F0}"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(Lütfen 7nci sayfaya bakınız önce)</a:t>
            </a:r>
          </a:p>
          <a:p>
            <a:pPr eaLnBrk="1" hangingPunct="1">
              <a:spcBef>
                <a:spcPct val="0"/>
              </a:spcBef>
            </a:pPr>
            <a:endParaRPr lang="tr-TR" smtClean="0"/>
          </a:p>
          <a:p>
            <a:pPr eaLnBrk="1" hangingPunct="1">
              <a:spcBef>
                <a:spcPct val="0"/>
              </a:spcBef>
            </a:pPr>
            <a:r>
              <a:rPr lang="tr-TR" smtClean="0"/>
              <a:t>Dijital telsizlerde analog ses önce dijitale çevrilir ve ardından Vocoder (Voice.Coder.Decoder = Ses Kodlayıcısı ve Kod Çözücüsü) devre ve yazılımı ile kodlanır. Kodlama esnasında, sesin temel birleşenleri incelenir ve insan sesinin dışında kalan alanlar ana sinyalden temizlenir. (dijital verinin çok daha kolay işlenebildiğini hatırlayınız) Böylece geriye sadece kullanıcının sesine sahip olan ve vocoder yazılımına uygun olarak “kodlanmış” dijital bir bilgi elde edilmiş olur. Mototrbo’da kullanılan vocoder, AMBE+2 vocoder’ıdır.</a:t>
            </a:r>
          </a:p>
          <a:p>
            <a:pPr eaLnBrk="1" hangingPunct="1">
              <a:spcBef>
                <a:spcPct val="0"/>
              </a:spcBef>
            </a:pPr>
            <a:endParaRPr lang="tr-TR" smtClean="0"/>
          </a:p>
          <a:p>
            <a:pPr eaLnBrk="1" hangingPunct="1">
              <a:spcBef>
                <a:spcPct val="0"/>
              </a:spcBef>
            </a:pPr>
            <a:r>
              <a:rPr lang="tr-TR" smtClean="0"/>
              <a:t>Bu bize ne sağlar?</a:t>
            </a:r>
          </a:p>
          <a:p>
            <a:pPr eaLnBrk="1" hangingPunct="1">
              <a:spcBef>
                <a:spcPct val="0"/>
              </a:spcBef>
            </a:pPr>
            <a:endParaRPr lang="tr-TR" smtClean="0"/>
          </a:p>
          <a:p>
            <a:pPr eaLnBrk="1" hangingPunct="1">
              <a:spcBef>
                <a:spcPct val="0"/>
              </a:spcBef>
            </a:pPr>
            <a:r>
              <a:rPr lang="tr-TR" smtClean="0"/>
              <a:t>İnşaat sahası ve fabrika atölyesi gibi çok gürültülü bir ortamda dahi cihazlar her zaman arka plan gürültüsünü filtreledikleri için konuşmalar çok daha anlaşılır ve anlaşma zamanı çok daha kısadır. Bu normal ortamlar için de geçerlidir.</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94536D-383C-4AA9-9C92-79BB225901F0}" type="slidenum">
              <a:rPr lang="tr-TR">
                <a:cs typeface="Arial" charset="0"/>
              </a:rPr>
              <a:pPr fontAlgn="base">
                <a:spcBef>
                  <a:spcPct val="0"/>
                </a:spcBef>
                <a:spcAft>
                  <a:spcPct val="0"/>
                </a:spcAft>
                <a:defRPr/>
              </a:pPr>
              <a:t>11</a:t>
            </a:fld>
            <a:endParaRPr lang="tr-T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Yani, gönderen telsiz belirli bir kodu dijital kodlu sese ekler. Alan telsiz de bu kodlara göre alınan sinyaldeki hatalı veya eksik yerleri tamamlamaya çalışır. </a:t>
            </a:r>
          </a:p>
          <a:p>
            <a:pPr eaLnBrk="1" hangingPunct="1">
              <a:spcBef>
                <a:spcPct val="0"/>
              </a:spcBef>
            </a:pPr>
            <a:endParaRPr lang="tr-TR" smtClean="0"/>
          </a:p>
          <a:p>
            <a:pPr eaLnBrk="1" hangingPunct="1">
              <a:spcBef>
                <a:spcPct val="0"/>
              </a:spcBef>
            </a:pPr>
            <a:r>
              <a:rPr lang="tr-TR" smtClean="0"/>
              <a:t>Bu bize ne sağlar?</a:t>
            </a:r>
          </a:p>
          <a:p>
            <a:pPr eaLnBrk="1" hangingPunct="1">
              <a:spcBef>
                <a:spcPct val="0"/>
              </a:spcBef>
            </a:pPr>
            <a:endParaRPr lang="tr-TR"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06D66A-F638-453B-A275-875B7FE1FC28}" type="slidenum">
              <a:rPr lang="tr-TR">
                <a:cs typeface="Arial" charset="0"/>
              </a:rPr>
              <a:pPr fontAlgn="base">
                <a:spcBef>
                  <a:spcPct val="0"/>
                </a:spcBef>
                <a:spcAft>
                  <a:spcPct val="0"/>
                </a:spcAft>
                <a:defRPr/>
              </a:pPr>
              <a:t>12</a:t>
            </a:fld>
            <a:endParaRPr lang="tr-T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Yukarıdaki çizimde </a:t>
            </a:r>
          </a:p>
          <a:p>
            <a:pPr eaLnBrk="1" hangingPunct="1">
              <a:spcBef>
                <a:spcPct val="0"/>
              </a:spcBef>
            </a:pPr>
            <a:endParaRPr lang="tr-TR" smtClean="0"/>
          </a:p>
          <a:p>
            <a:pPr eaLnBrk="1" hangingPunct="1">
              <a:spcBef>
                <a:spcPct val="0"/>
              </a:spcBef>
              <a:buFontTx/>
              <a:buChar char="-"/>
            </a:pPr>
            <a:r>
              <a:rPr lang="tr-TR" smtClean="0"/>
              <a:t> Yatay eksen alıcı cihazlardaki sinyal seviyesini</a:t>
            </a:r>
          </a:p>
          <a:p>
            <a:pPr eaLnBrk="1" hangingPunct="1">
              <a:spcBef>
                <a:spcPct val="0"/>
              </a:spcBef>
              <a:buFontTx/>
              <a:buChar char="-"/>
            </a:pPr>
            <a:r>
              <a:rPr lang="tr-TR" smtClean="0"/>
              <a:t> Düşey eksen ses kalitesini</a:t>
            </a:r>
          </a:p>
          <a:p>
            <a:pPr eaLnBrk="1" hangingPunct="1">
              <a:spcBef>
                <a:spcPct val="0"/>
              </a:spcBef>
              <a:buFontTx/>
              <a:buChar char="-"/>
            </a:pPr>
            <a:r>
              <a:rPr lang="tr-TR" smtClean="0"/>
              <a:t> Kırmızı yatay çizgi “kabul edilebilir en düşük ses kalite seviyesini”</a:t>
            </a:r>
          </a:p>
          <a:p>
            <a:pPr eaLnBrk="1" hangingPunct="1">
              <a:spcBef>
                <a:spcPct val="0"/>
              </a:spcBef>
              <a:buFontTx/>
              <a:buChar char="-"/>
            </a:pPr>
            <a:r>
              <a:rPr lang="tr-TR" smtClean="0"/>
              <a:t> Beyaz noktalı çizgi analog telsizdeki ses kalitesinin sinyal seviyesine olan bağlantısını,</a:t>
            </a:r>
          </a:p>
          <a:p>
            <a:pPr eaLnBrk="1" hangingPunct="1">
              <a:spcBef>
                <a:spcPct val="0"/>
              </a:spcBef>
              <a:buFontTx/>
              <a:buChar char="-"/>
            </a:pPr>
            <a:r>
              <a:rPr lang="tr-TR" smtClean="0"/>
              <a:t> Ve turuncu noktalı çizgi dijital telsizdeki ses kalitesinin sinyal seviyesine olan bağlantısını göstermektedir.</a:t>
            </a:r>
          </a:p>
          <a:p>
            <a:pPr eaLnBrk="1" hangingPunct="1">
              <a:spcBef>
                <a:spcPct val="0"/>
              </a:spcBef>
              <a:buFontTx/>
              <a:buChar char="-"/>
            </a:pPr>
            <a:endParaRPr lang="tr-TR" smtClean="0"/>
          </a:p>
          <a:p>
            <a:pPr eaLnBrk="1" hangingPunct="1">
              <a:spcBef>
                <a:spcPct val="0"/>
              </a:spcBef>
            </a:pPr>
            <a:r>
              <a:rPr lang="tr-TR" smtClean="0"/>
              <a:t>Çizim bize şunu söylemektedir:</a:t>
            </a:r>
          </a:p>
          <a:p>
            <a:pPr eaLnBrk="1" hangingPunct="1">
              <a:spcBef>
                <a:spcPct val="0"/>
              </a:spcBef>
            </a:pPr>
            <a:endParaRPr lang="tr-TR" smtClean="0"/>
          </a:p>
          <a:p>
            <a:pPr eaLnBrk="1" hangingPunct="1">
              <a:spcBef>
                <a:spcPct val="0"/>
              </a:spcBef>
              <a:buFontTx/>
              <a:buChar char="-"/>
            </a:pPr>
            <a:r>
              <a:rPr lang="tr-TR" smtClean="0"/>
              <a:t> Analog telsizlerde, ses sinyali azaldıkça yani mesafe uzadıkça, ses kalitesi sürekli olarak düşer.</a:t>
            </a:r>
          </a:p>
          <a:p>
            <a:pPr eaLnBrk="1" hangingPunct="1">
              <a:spcBef>
                <a:spcPct val="0"/>
              </a:spcBef>
              <a:buFontTx/>
              <a:buChar char="-"/>
            </a:pPr>
            <a:r>
              <a:rPr lang="tr-TR" smtClean="0"/>
              <a:t> Ama dijital telsizlerde, ses sinyali azaldıkça yani mesafe uzadıkça, ses hala kalitesini korumaya devam eder ve,</a:t>
            </a:r>
          </a:p>
          <a:p>
            <a:pPr eaLnBrk="1" hangingPunct="1">
              <a:spcBef>
                <a:spcPct val="0"/>
              </a:spcBef>
              <a:buFontTx/>
              <a:buChar char="-"/>
            </a:pPr>
            <a:r>
              <a:rPr lang="tr-TR" smtClean="0"/>
              <a:t> Kabul edilebilir en düşük ses kalitesi, dijital telsizlerde çok daha az sinyal seviyesi ile (ya da daha uzak mesafede) sağlanabilir.</a:t>
            </a:r>
          </a:p>
          <a:p>
            <a:pPr eaLnBrk="1" hangingPunct="1">
              <a:spcBef>
                <a:spcPct val="0"/>
              </a:spcBef>
              <a:buFontTx/>
              <a:buChar char="-"/>
            </a:pPr>
            <a:endParaRPr lang="tr-TR" smtClean="0"/>
          </a:p>
          <a:p>
            <a:pPr eaLnBrk="1" hangingPunct="1">
              <a:spcBef>
                <a:spcPct val="0"/>
              </a:spcBef>
            </a:pPr>
            <a:r>
              <a:rPr lang="tr-TR" smtClean="0"/>
              <a:t>Mavi ile işaretli olan alan dijital telsizin kazandırdığı kaliteli ses haberleşme alanıdır. Yani çok daha uzak mesafelerde dahi dijital telsiz daha kaliteli bir haberleşme sağlar.</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477E82-12D1-43B8-BDF3-23807160C4B2}"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tr-TR" dirty="0" smtClean="0"/>
              <a:t>Sinyalleşmeyi, sesden ayrı olarak gönderilen ve işaretleşme için kullanılan ek veriler olarak tanımlayabiliriz. </a:t>
            </a:r>
          </a:p>
          <a:p>
            <a:pPr eaLnBrk="1" fontAlgn="auto" hangingPunct="1">
              <a:spcBef>
                <a:spcPts val="0"/>
              </a:spcBef>
              <a:spcAft>
                <a:spcPts val="0"/>
              </a:spcAft>
              <a:defRPr/>
            </a:pPr>
            <a:endParaRPr lang="tr-TR" dirty="0" smtClean="0"/>
          </a:p>
          <a:p>
            <a:pPr eaLnBrk="1" fontAlgn="auto" hangingPunct="1">
              <a:spcBef>
                <a:spcPts val="0"/>
              </a:spcBef>
              <a:spcAft>
                <a:spcPts val="0"/>
              </a:spcAft>
              <a:defRPr/>
            </a:pPr>
            <a:r>
              <a:rPr lang="tr-TR" dirty="0" smtClean="0"/>
              <a:t>İşaretleme; </a:t>
            </a:r>
          </a:p>
          <a:p>
            <a:pPr eaLnBrk="1" fontAlgn="auto" hangingPunct="1">
              <a:spcBef>
                <a:spcPts val="0"/>
              </a:spcBef>
              <a:spcAft>
                <a:spcPts val="0"/>
              </a:spcAft>
              <a:defRPr/>
            </a:pPr>
            <a:endParaRPr lang="tr-TR" dirty="0" smtClean="0"/>
          </a:p>
          <a:p>
            <a:pPr eaLnBrk="1" fontAlgn="auto" hangingPunct="1">
              <a:spcBef>
                <a:spcPts val="0"/>
              </a:spcBef>
              <a:spcAft>
                <a:spcPts val="0"/>
              </a:spcAft>
              <a:buFontTx/>
              <a:buChar char="-"/>
              <a:defRPr/>
            </a:pPr>
            <a:r>
              <a:rPr lang="tr-TR" dirty="0" smtClean="0"/>
              <a:t> Kimlik bilgisinin bildirimi,</a:t>
            </a:r>
          </a:p>
          <a:p>
            <a:pPr eaLnBrk="1" fontAlgn="auto" hangingPunct="1">
              <a:spcBef>
                <a:spcPts val="0"/>
              </a:spcBef>
              <a:spcAft>
                <a:spcPts val="0"/>
              </a:spcAft>
              <a:buFontTx/>
              <a:buChar char="-"/>
              <a:defRPr/>
            </a:pPr>
            <a:r>
              <a:rPr lang="tr-TR" dirty="0" smtClean="0"/>
              <a:t> Grup bilgisinin bildirimi,</a:t>
            </a:r>
          </a:p>
          <a:p>
            <a:pPr eaLnBrk="1" fontAlgn="auto" hangingPunct="1">
              <a:spcBef>
                <a:spcPts val="0"/>
              </a:spcBef>
              <a:spcAft>
                <a:spcPts val="0"/>
              </a:spcAft>
              <a:buFontTx/>
              <a:buChar char="-"/>
              <a:defRPr/>
            </a:pPr>
            <a:r>
              <a:rPr lang="tr-TR" dirty="0" smtClean="0"/>
              <a:t> Acil çağrı bilgisinin bildirimi,</a:t>
            </a:r>
          </a:p>
          <a:p>
            <a:pPr eaLnBrk="1" fontAlgn="auto" hangingPunct="1">
              <a:spcBef>
                <a:spcPts val="0"/>
              </a:spcBef>
              <a:spcAft>
                <a:spcPts val="0"/>
              </a:spcAft>
              <a:buFontTx/>
              <a:buChar char="-"/>
              <a:defRPr/>
            </a:pPr>
            <a:r>
              <a:rPr lang="tr-TR" dirty="0" smtClean="0"/>
              <a:t> Mesajlaşma,</a:t>
            </a:r>
          </a:p>
          <a:p>
            <a:pPr eaLnBrk="1" fontAlgn="auto" hangingPunct="1">
              <a:spcBef>
                <a:spcPts val="0"/>
              </a:spcBef>
              <a:spcAft>
                <a:spcPts val="0"/>
              </a:spcAft>
              <a:defRPr/>
            </a:pPr>
            <a:endParaRPr lang="tr-TR" dirty="0" smtClean="0"/>
          </a:p>
          <a:p>
            <a:pPr eaLnBrk="1" fontAlgn="auto" hangingPunct="1">
              <a:spcBef>
                <a:spcPts val="0"/>
              </a:spcBef>
              <a:spcAft>
                <a:spcPts val="0"/>
              </a:spcAft>
              <a:defRPr/>
            </a:pPr>
            <a:r>
              <a:rPr lang="tr-TR" dirty="0" smtClean="0"/>
              <a:t>İçin kullanılabilir ve bunların her biri aslında analog telsizlerin bir kısmında sağlanan özelliklerdir. Örneğin; 5-ton sinyalleşme ile (ki Motorola’nın GP300 profesyonel el telsizi serisinde, GM300 ve CM300 serisi araç telsizlerinde 5-ton sinyalleşme vardır) kimlik bildirimi, özel çağrılar, grup çağrıları, acil çağrılar, telsizi havadan yasaklama ve durum mesajlaşması işlemlerini yapmak mümkündür.</a:t>
            </a:r>
          </a:p>
          <a:p>
            <a:pPr eaLnBrk="1" fontAlgn="auto" hangingPunct="1">
              <a:spcBef>
                <a:spcPts val="0"/>
              </a:spcBef>
              <a:spcAft>
                <a:spcPts val="0"/>
              </a:spcAft>
              <a:defRPr/>
            </a:pPr>
            <a:endParaRPr lang="tr-TR" dirty="0" smtClean="0"/>
          </a:p>
          <a:p>
            <a:pPr eaLnBrk="1" fontAlgn="auto" hangingPunct="1">
              <a:spcBef>
                <a:spcPts val="0"/>
              </a:spcBef>
              <a:spcAft>
                <a:spcPts val="0"/>
              </a:spcAft>
              <a:defRPr/>
            </a:pPr>
            <a:r>
              <a:rPr lang="tr-TR" dirty="0" smtClean="0"/>
              <a:t>Fakat; </a:t>
            </a:r>
          </a:p>
          <a:p>
            <a:pPr eaLnBrk="1" fontAlgn="auto" hangingPunct="1">
              <a:spcBef>
                <a:spcPts val="0"/>
              </a:spcBef>
              <a:spcAft>
                <a:spcPts val="0"/>
              </a:spcAft>
              <a:defRPr/>
            </a:pPr>
            <a:endParaRPr lang="tr-TR" dirty="0" smtClean="0"/>
          </a:p>
          <a:p>
            <a:pPr eaLnBrk="1" fontAlgn="auto" hangingPunct="1">
              <a:spcBef>
                <a:spcPts val="0"/>
              </a:spcBef>
              <a:spcAft>
                <a:spcPts val="0"/>
              </a:spcAft>
              <a:defRPr/>
            </a:pPr>
            <a:r>
              <a:rPr lang="tr-TR" dirty="0" smtClean="0"/>
              <a:t>Analog telsizlerde bu sinyalleşme kodları ses mesajından önce gönderilmelidir. Ancak böylece akabinde iletilecek olan sesin hangi amaçla gönderildiği anlaşılabilsin. Örneğin, grup çağrısı yapılabilmesi için önce grup nosunu ihtiva eden kod gönderilmelidir ki sinyali alan telsizler bunun bir grup çağrısı olduğunu anlasınlar ve kendilerini ilgilendiriyorsa çağrıyı alarak kullanıcıya dinletsinler. Eğer, başta gönderilen sinyalleşme kodu bir sebepten dolayı kaçırılırsa, alıcı telsiz bu konuşmayı da kaçıracaktır. Bu da arzu edilen haberleşmenin gerçekleşmemesi anlamına gelir. </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65FC48-15CF-4C17-9FB9-16DA37DB0949}"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Dijital telsizlerde, sinyalleşme verisi sürekli ve “gömülmüş” olarak vardır. Gömülmüş (embedded) terimi, sinyalleşmeye ait olan verinin ses ve FEC verisinin içerisine yerleştirilmesi anlamına gelir. Böylece, sinyalleşme sadece sesin öncesinde gitmez, ses olduğu müddetçe gider. Sinyalleşmenin kaybedilmesi söz konusu değildir. Başlangıcı kaçıran telsizler sonraki paketleri alarak görüşmenin tipini (grup çağrısı, özel çağrı, acil çağrı gibi) anlayarak ona göre davranabilirler. </a:t>
            </a:r>
          </a:p>
          <a:p>
            <a:pPr eaLnBrk="1" hangingPunct="1">
              <a:spcBef>
                <a:spcPct val="0"/>
              </a:spcBef>
            </a:pPr>
            <a:endParaRPr lang="tr-TR" smtClean="0"/>
          </a:p>
          <a:p>
            <a:pPr eaLnBrk="1" hangingPunct="1">
              <a:spcBef>
                <a:spcPct val="0"/>
              </a:spcBef>
            </a:pPr>
            <a:r>
              <a:rPr lang="tr-TR" smtClean="0"/>
              <a:t>Bunun sonucunda ilerdeki sayfalarda göreceğimiz özellikleri kullanmak artık “çok daha kolay ve etkin” bir şekilde mümkün olacaktır.  </a:t>
            </a:r>
          </a:p>
          <a:p>
            <a:pPr eaLnBrk="1" hangingPunct="1">
              <a:spcBef>
                <a:spcPct val="0"/>
              </a:spcBef>
            </a:pPr>
            <a:endParaRPr lang="tr-TR"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71F9B2-6585-41A1-BCBB-29324BEE582E}" type="slidenum">
              <a:rPr lang="tr-TR">
                <a:cs typeface="Arial" charset="0"/>
              </a:rPr>
              <a:pPr fontAlgn="base">
                <a:spcBef>
                  <a:spcPct val="0"/>
                </a:spcBef>
                <a:spcAft>
                  <a:spcPct val="0"/>
                </a:spcAft>
                <a:defRPr/>
              </a:pPr>
              <a:t>15</a:t>
            </a:fld>
            <a:endParaRPr lang="tr-T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b="1" smtClean="0"/>
              <a:t>Konuşan kim?</a:t>
            </a:r>
          </a:p>
          <a:p>
            <a:pPr eaLnBrk="1" hangingPunct="1">
              <a:spcBef>
                <a:spcPct val="0"/>
              </a:spcBef>
            </a:pPr>
            <a:endParaRPr lang="tr-TR" smtClean="0"/>
          </a:p>
          <a:p>
            <a:pPr eaLnBrk="1" hangingPunct="1">
              <a:spcBef>
                <a:spcPct val="0"/>
              </a:spcBef>
            </a:pPr>
            <a:r>
              <a:rPr lang="tr-TR" smtClean="0"/>
              <a:t>Kimlik Bildirimi;</a:t>
            </a:r>
          </a:p>
          <a:p>
            <a:pPr eaLnBrk="1" hangingPunct="1">
              <a:spcBef>
                <a:spcPct val="0"/>
              </a:spcBef>
            </a:pPr>
            <a:endParaRPr lang="tr-TR" smtClean="0"/>
          </a:p>
          <a:p>
            <a:pPr eaLnBrk="1" hangingPunct="1">
              <a:spcBef>
                <a:spcPct val="0"/>
              </a:spcBef>
            </a:pPr>
            <a:r>
              <a:rPr lang="tr-TR" smtClean="0"/>
              <a:t>Her bir telsize, benzersiz bir kimlik nosu programlanır. Telsiz gönderme yaptığı müddetçe, kimlik nosu yayınlanır. Ekranlı telsizlerde, kimlik nosu gösterilir ve böylece çağrıyı başlatan telsizin hangi telsiz olduğu kolayca anlaşılır. </a:t>
            </a:r>
          </a:p>
          <a:p>
            <a:pPr eaLnBrk="1" hangingPunct="1">
              <a:spcBef>
                <a:spcPct val="0"/>
              </a:spcBef>
            </a:pPr>
            <a:endParaRPr lang="tr-TR" smtClean="0"/>
          </a:p>
          <a:p>
            <a:pPr eaLnBrk="1" hangingPunct="1">
              <a:spcBef>
                <a:spcPct val="0"/>
              </a:spcBef>
            </a:pPr>
            <a:r>
              <a:rPr lang="tr-TR" smtClean="0"/>
              <a:t>Ayrıca, istenirse, kimlik noları ile takma isimler eşlendirilebilirler. Bu, “202” yerine “Ahmet” gibi bir ismin ekranda görünmesini sağlayacaktır.</a:t>
            </a:r>
          </a:p>
          <a:p>
            <a:pPr eaLnBrk="1" hangingPunct="1">
              <a:spcBef>
                <a:spcPct val="0"/>
              </a:spcBef>
            </a:pPr>
            <a:endParaRPr lang="tr-TR"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7FBB5B-B391-4011-A44F-6761D3AE3E3D}" type="slidenum">
              <a:rPr lang="tr-TR">
                <a:cs typeface="Arial" charset="0"/>
              </a:rPr>
              <a:pPr fontAlgn="base">
                <a:spcBef>
                  <a:spcPct val="0"/>
                </a:spcBef>
                <a:spcAft>
                  <a:spcPct val="0"/>
                </a:spcAft>
                <a:defRPr/>
              </a:pPr>
              <a:t>16</a:t>
            </a:fld>
            <a:endParaRPr lang="tr-T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tr-TR" b="1" dirty="0" smtClean="0"/>
              <a:t>Telsiz kayboldu, ne yapacağız?</a:t>
            </a:r>
          </a:p>
          <a:p>
            <a:pPr eaLnBrk="1" fontAlgn="auto" hangingPunct="1">
              <a:spcBef>
                <a:spcPts val="0"/>
              </a:spcBef>
              <a:spcAft>
                <a:spcPts val="0"/>
              </a:spcAft>
              <a:defRPr/>
            </a:pPr>
            <a:endParaRPr lang="tr-TR" dirty="0" smtClean="0"/>
          </a:p>
          <a:p>
            <a:pPr eaLnBrk="1" fontAlgn="auto" hangingPunct="1">
              <a:spcBef>
                <a:spcPts val="0"/>
              </a:spcBef>
              <a:spcAft>
                <a:spcPts val="0"/>
              </a:spcAft>
              <a:defRPr/>
            </a:pPr>
            <a:r>
              <a:rPr lang="tr-TR" dirty="0" smtClean="0"/>
              <a:t>Uzaktan Telsiz Kapatma;</a:t>
            </a:r>
          </a:p>
          <a:p>
            <a:pPr eaLnBrk="1" fontAlgn="auto" hangingPunct="1">
              <a:spcBef>
                <a:spcPts val="0"/>
              </a:spcBef>
              <a:spcAft>
                <a:spcPts val="0"/>
              </a:spcAft>
              <a:defRPr/>
            </a:pPr>
            <a:endParaRPr lang="tr-TR" dirty="0" smtClean="0"/>
          </a:p>
          <a:p>
            <a:pPr eaLnBrk="1" fontAlgn="auto" hangingPunct="1">
              <a:spcBef>
                <a:spcPts val="0"/>
              </a:spcBef>
              <a:spcAft>
                <a:spcPts val="0"/>
              </a:spcAft>
              <a:defRPr/>
            </a:pPr>
            <a:r>
              <a:rPr lang="tr-TR" dirty="0" smtClean="0"/>
              <a:t>Telsizlerin kaybolması durumunda nasıl olacak da, bu telsizin sizin haberleşmenizi monitör etmesine engel olacaksınız?  Ya da bir sistem işletiyorsunuz ve sistemde telsizi doğru bir şekilde kullanmayan bir kişi var. Bu telsizi diğerlerini rahatsız etmeyecek şekilde nasıl pasifize edersiniz?</a:t>
            </a:r>
          </a:p>
          <a:p>
            <a:pPr eaLnBrk="1" fontAlgn="auto" hangingPunct="1">
              <a:spcBef>
                <a:spcPts val="0"/>
              </a:spcBef>
              <a:spcAft>
                <a:spcPts val="0"/>
              </a:spcAft>
              <a:defRPr/>
            </a:pPr>
            <a:endParaRPr lang="tr-TR" dirty="0" smtClean="0"/>
          </a:p>
          <a:p>
            <a:pPr eaLnBrk="1" fontAlgn="auto" hangingPunct="1">
              <a:spcBef>
                <a:spcPts val="0"/>
              </a:spcBef>
              <a:spcAft>
                <a:spcPts val="0"/>
              </a:spcAft>
              <a:defRPr/>
            </a:pPr>
            <a:r>
              <a:rPr lang="tr-TR" dirty="0" smtClean="0"/>
              <a:t>Uzaktan kapatma işlevi kullanılarak, arzu edilen bir telsize gönderilecek bir kod ile telsizin kapatılması mümkün olmaktadır. “Kapatılma” telsizin sanki ON/OFF düğmesinden kapatılmış gibi olmasını ifade eder. Telsiz artık açılmaz, yani ON/OFF düğmesi işlev görmez. Bataryayı söküp takmak fayda etmez. Yani telsiz kullanılamaz durumdadır. Aslında telsiz hala açıktır ve açılması için kendisine gelecek olan kodu beklemektedir. Bu kod gelene kadar aynı kanalda (kanal komutatörü değişse de değişmez), bataryası bitene kadar bekleyecektir. </a:t>
            </a:r>
          </a:p>
          <a:p>
            <a:pPr eaLnBrk="1" fontAlgn="auto" hangingPunct="1">
              <a:spcBef>
                <a:spcPts val="0"/>
              </a:spcBef>
              <a:spcAft>
                <a:spcPts val="0"/>
              </a:spcAft>
              <a:defRPr/>
            </a:pPr>
            <a:endParaRPr lang="tr-TR" dirty="0" smtClean="0"/>
          </a:p>
          <a:p>
            <a:pPr eaLnBrk="1" fontAlgn="auto" hangingPunct="1">
              <a:spcBef>
                <a:spcPts val="0"/>
              </a:spcBef>
              <a:spcAft>
                <a:spcPts val="0"/>
              </a:spcAft>
              <a:defRPr/>
            </a:pPr>
            <a:r>
              <a:rPr lang="tr-TR" dirty="0" smtClean="0"/>
              <a:t>Kapalı telsiz ancak iki yöntemle geri açılabilir: (1) Telsize “açıl” komutu gönderilir (2) Telsiz yeniden programlanır.</a:t>
            </a:r>
          </a:p>
          <a:p>
            <a:pPr marL="228600" indent="-228600" eaLnBrk="1" fontAlgn="auto" hangingPunct="1">
              <a:spcBef>
                <a:spcPts val="0"/>
              </a:spcBef>
              <a:spcAft>
                <a:spcPts val="0"/>
              </a:spcAft>
              <a:buFontTx/>
              <a:buAutoNum type="arabicParenBoth"/>
              <a:defRPr/>
            </a:pPr>
            <a:endParaRPr lang="tr-TR" dirty="0" smtClean="0"/>
          </a:p>
          <a:p>
            <a:pPr marL="228600" indent="-228600" eaLnBrk="1" fontAlgn="auto" hangingPunct="1">
              <a:spcBef>
                <a:spcPts val="0"/>
              </a:spcBef>
              <a:spcAft>
                <a:spcPts val="0"/>
              </a:spcAft>
              <a:defRPr/>
            </a:pPr>
            <a:r>
              <a:rPr lang="tr-TR" dirty="0" smtClean="0"/>
              <a:t>Programlama ile telsizin eski sisteme geri dönmesini önlemek istenirse (yani telsizi havadan kapatan birimden başka birileri telsizi programlamasın diye) programlamaya bir şifre girmek mümkündür. Şifre bilinmiyorsa, telsiz de okunamaz ve eski bilgiler telsize geri yüklenemez.</a:t>
            </a:r>
          </a:p>
          <a:p>
            <a:pPr marL="228600" indent="-228600" eaLnBrk="1" fontAlgn="auto" hangingPunct="1">
              <a:spcBef>
                <a:spcPts val="0"/>
              </a:spcBef>
              <a:spcAft>
                <a:spcPts val="0"/>
              </a:spcAft>
              <a:defRPr/>
            </a:pPr>
            <a:endParaRPr lang="tr-TR" dirty="0" smtClean="0"/>
          </a:p>
          <a:p>
            <a:pPr marL="228600" indent="-228600" eaLnBrk="1" fontAlgn="auto" hangingPunct="1">
              <a:spcBef>
                <a:spcPts val="0"/>
              </a:spcBef>
              <a:spcAft>
                <a:spcPts val="0"/>
              </a:spcAft>
              <a:defRPr/>
            </a:pPr>
            <a:r>
              <a:rPr lang="tr-TR" dirty="0" smtClean="0"/>
              <a:t>Havadan telsizi kapatabilmek için; (a) Kapatma komutunu gönderecek olan telsizin menü opsiyonları arasında “Radio Disable” seçeneğinin aktif, (b) Kapatma komutuna uyacak alıcı telsizlerde de “Radio Disable Decode” seçeneğinin aktif olması gerekir. </a:t>
            </a:r>
          </a:p>
          <a:p>
            <a:pPr marL="228600" indent="-228600" eaLnBrk="1" fontAlgn="auto" hangingPunct="1">
              <a:spcBef>
                <a:spcPts val="0"/>
              </a:spcBef>
              <a:spcAft>
                <a:spcPts val="0"/>
              </a:spcAft>
              <a:defRPr/>
            </a:pPr>
            <a:endParaRPr lang="tr-TR" dirty="0" smtClean="0"/>
          </a:p>
          <a:p>
            <a:pPr marL="228600" indent="-228600" eaLnBrk="1" fontAlgn="auto" hangingPunct="1">
              <a:spcBef>
                <a:spcPts val="0"/>
              </a:spcBef>
              <a:spcAft>
                <a:spcPts val="0"/>
              </a:spcAft>
              <a:defRPr/>
            </a:pPr>
            <a:r>
              <a:rPr lang="tr-TR" dirty="0" smtClean="0"/>
              <a:t>Bu işlemler programlama yazılımı üzerinde yapılır. </a:t>
            </a:r>
            <a:endParaRPr lang="tr-TR" dirty="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944DFD-8298-47F3-A0B5-C785D79D445E}" type="slidenum">
              <a:rPr lang="tr-TR">
                <a:cs typeface="Arial" charset="0"/>
              </a:rPr>
              <a:pPr fontAlgn="base">
                <a:spcBef>
                  <a:spcPct val="0"/>
                </a:spcBef>
                <a:spcAft>
                  <a:spcPct val="0"/>
                </a:spcAft>
                <a:defRPr/>
              </a:pPr>
              <a:t>17</a:t>
            </a:fld>
            <a:endParaRPr lang="tr-T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b="1" smtClean="0"/>
              <a:t>Neden cevap vermiyor, kapalı  mı, kaplama alanı dışında mı, yoksa...?</a:t>
            </a:r>
          </a:p>
          <a:p>
            <a:pPr eaLnBrk="1" hangingPunct="1">
              <a:spcBef>
                <a:spcPct val="0"/>
              </a:spcBef>
            </a:pPr>
            <a:endParaRPr lang="tr-TR" smtClean="0"/>
          </a:p>
          <a:p>
            <a:pPr eaLnBrk="1" hangingPunct="1">
              <a:spcBef>
                <a:spcPct val="0"/>
              </a:spcBef>
            </a:pPr>
            <a:r>
              <a:rPr lang="tr-TR" smtClean="0"/>
              <a:t>Uzaktan Telsiz Kontrolü</a:t>
            </a:r>
          </a:p>
          <a:p>
            <a:pPr eaLnBrk="1" hangingPunct="1">
              <a:spcBef>
                <a:spcPct val="0"/>
              </a:spcBef>
            </a:pPr>
            <a:endParaRPr lang="tr-TR" smtClean="0"/>
          </a:p>
          <a:p>
            <a:pPr eaLnBrk="1" hangingPunct="1">
              <a:spcBef>
                <a:spcPct val="0"/>
              </a:spcBef>
            </a:pPr>
            <a:r>
              <a:rPr lang="tr-TR" smtClean="0"/>
              <a:t>Uzaktan telsiz kontrolü işlevi kullanılarak, arzu edilen bir telsize gönderilecek bir kod ile, telsizin açık, aynı kanalda ve kaplama alanı içinde olduğunu öğrenmek mümkündür. </a:t>
            </a:r>
          </a:p>
          <a:p>
            <a:pPr eaLnBrk="1" hangingPunct="1">
              <a:spcBef>
                <a:spcPct val="0"/>
              </a:spcBef>
            </a:pPr>
            <a:endParaRPr lang="tr-TR" smtClean="0"/>
          </a:p>
          <a:p>
            <a:pPr eaLnBrk="1" hangingPunct="1">
              <a:spcBef>
                <a:spcPct val="0"/>
              </a:spcBef>
            </a:pPr>
            <a:r>
              <a:rPr lang="tr-TR" smtClean="0"/>
              <a:t>Kodu alan telsiz, otomatik ve gizli olarak koda cevap verir. </a:t>
            </a:r>
          </a:p>
          <a:p>
            <a:pPr eaLnBrk="1" hangingPunct="1">
              <a:spcBef>
                <a:spcPct val="0"/>
              </a:spcBef>
            </a:pPr>
            <a:endParaRPr lang="tr-TR" smtClean="0"/>
          </a:p>
          <a:p>
            <a:pPr eaLnBrk="1" hangingPunct="1">
              <a:spcBef>
                <a:spcPct val="0"/>
              </a:spcBef>
            </a:pPr>
            <a:r>
              <a:rPr lang="tr-TR" smtClean="0"/>
              <a:t>Olumsuz cevap, yani hedef telsizden cevap alınmaması, telsizin kapalı olduğunu veya başka bir kanalda olduğunu veya kaplama alanı dışında olduğunu belirtir.</a:t>
            </a:r>
          </a:p>
          <a:p>
            <a:pPr eaLnBrk="1" hangingPunct="1">
              <a:spcBef>
                <a:spcPct val="0"/>
              </a:spcBef>
            </a:pPr>
            <a:endParaRPr lang="tr-TR" smtClean="0"/>
          </a:p>
          <a:p>
            <a:pPr eaLnBrk="1" hangingPunct="1">
              <a:spcBef>
                <a:spcPct val="0"/>
              </a:spcBef>
            </a:pPr>
            <a:endParaRPr lang="tr-TR"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AFAF67-4958-40FA-94E7-C8F529C6D45D}" type="slidenum">
              <a:rPr lang="tr-TR">
                <a:cs typeface="Arial" charset="0"/>
              </a:rPr>
              <a:pPr fontAlgn="base">
                <a:spcBef>
                  <a:spcPct val="0"/>
                </a:spcBef>
                <a:spcAft>
                  <a:spcPct val="0"/>
                </a:spcAft>
                <a:defRPr/>
              </a:pPr>
              <a:t>18</a:t>
            </a:fld>
            <a:endParaRPr lang="tr-T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b="1" smtClean="0"/>
              <a:t>Sadece bir telsizle görüşmek istiyorsanız veya zorundaysanız!</a:t>
            </a:r>
          </a:p>
          <a:p>
            <a:pPr eaLnBrk="1" hangingPunct="1">
              <a:spcBef>
                <a:spcPct val="0"/>
              </a:spcBef>
            </a:pPr>
            <a:endParaRPr lang="tr-TR" b="1" smtClean="0"/>
          </a:p>
          <a:p>
            <a:pPr eaLnBrk="1" hangingPunct="1">
              <a:spcBef>
                <a:spcPct val="0"/>
              </a:spcBef>
            </a:pPr>
            <a:r>
              <a:rPr lang="tr-TR" smtClean="0"/>
              <a:t>Özel (Bire-Bir) Çağrı;</a:t>
            </a:r>
          </a:p>
          <a:p>
            <a:pPr eaLnBrk="1" hangingPunct="1">
              <a:spcBef>
                <a:spcPct val="0"/>
              </a:spcBef>
            </a:pPr>
            <a:endParaRPr lang="tr-TR" smtClean="0"/>
          </a:p>
          <a:p>
            <a:pPr eaLnBrk="1" hangingPunct="1">
              <a:spcBef>
                <a:spcPct val="0"/>
              </a:spcBef>
            </a:pPr>
            <a:r>
              <a:rPr lang="tr-TR" smtClean="0"/>
              <a:t>Özel çağrı özelliği, aynı kanalı paylaşan diğer telsizlerin alamayacağı bir şekilde, sadece belirli bir telsiz ile görüşme yapılmasını sağlayan özelliktir.  </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6ABF57-AF7B-4000-AB48-2DB7E13C0B6E}"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7CA16-EADB-446D-873D-C4A9470921B7}" type="slidenum">
              <a:rPr lang="tr-TR">
                <a:cs typeface="Arial" charset="0"/>
              </a:rPr>
              <a:pPr fontAlgn="base">
                <a:spcBef>
                  <a:spcPct val="0"/>
                </a:spcBef>
                <a:spcAft>
                  <a:spcPct val="0"/>
                </a:spcAft>
                <a:defRPr/>
              </a:pPr>
              <a:t>2</a:t>
            </a:fld>
            <a:endParaRPr lang="tr-TR">
              <a:cs typeface="Arial" charset="0"/>
            </a:endParaRPr>
          </a:p>
        </p:txBody>
      </p:sp>
      <p:sp>
        <p:nvSpPr>
          <p:cNvPr id="12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MOTOTRBO, Motorola’nın yeni dijital telsiz ürün ailesinin adıdır.</a:t>
            </a:r>
          </a:p>
          <a:p>
            <a:pPr eaLnBrk="1" hangingPunct="1">
              <a:spcBef>
                <a:spcPct val="0"/>
              </a:spcBef>
            </a:pPr>
            <a:endParaRPr lang="tr-TR" smtClean="0"/>
          </a:p>
          <a:p>
            <a:pPr eaLnBrk="1" hangingPunct="1">
              <a:spcBef>
                <a:spcPct val="0"/>
              </a:spcBef>
            </a:pPr>
            <a:r>
              <a:rPr lang="tr-TR" smtClean="0"/>
              <a:t>Telsiz cihazlarında ve sistemlerinde var olan en iyi özelliklerin, yeni bir dijital platformda harmanlanması ile yaratılan Mototrbo ailesi, kullanıcılarına en iyi özellikleri dijital teknolojilerin getirdiği ekstra özellikler ile sunmaktadır.</a:t>
            </a:r>
          </a:p>
          <a:p>
            <a:pPr eaLnBrk="1" hangingPunct="1">
              <a:spcBef>
                <a:spcPct val="0"/>
              </a:spcBef>
            </a:pPr>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b="1" smtClean="0"/>
              <a:t>Sadece beni ilgilendiren konuşmaları duymak istiyorum!</a:t>
            </a:r>
          </a:p>
          <a:p>
            <a:pPr eaLnBrk="1" hangingPunct="1">
              <a:spcBef>
                <a:spcPct val="0"/>
              </a:spcBef>
            </a:pPr>
            <a:endParaRPr lang="tr-TR" smtClean="0"/>
          </a:p>
          <a:p>
            <a:pPr eaLnBrk="1" hangingPunct="1">
              <a:spcBef>
                <a:spcPct val="0"/>
              </a:spcBef>
            </a:pPr>
            <a:r>
              <a:rPr lang="tr-TR" smtClean="0"/>
              <a:t>Grup Çağrıları;</a:t>
            </a:r>
          </a:p>
          <a:p>
            <a:pPr eaLnBrk="1" hangingPunct="1">
              <a:spcBef>
                <a:spcPct val="0"/>
              </a:spcBef>
            </a:pPr>
            <a:endParaRPr lang="tr-TR" smtClean="0"/>
          </a:p>
          <a:p>
            <a:pPr eaLnBrk="1" hangingPunct="1">
              <a:spcBef>
                <a:spcPct val="0"/>
              </a:spcBef>
            </a:pPr>
            <a:r>
              <a:rPr lang="tr-TR" smtClean="0"/>
              <a:t>Kurumunuzun organizyon yapısını, telsiz sisteminize yansıtabilirsiniz. Böylece, telsiz kullanıcıları, konuşma gruplarına ayrılmış olurlar. Grup bazlı çağrılar, kullanıcıların, telsiz dinlemelerinden daha ziyade işlerine konsantre olmaları için ideal bir yaklaşımdır. Zira, grup çağrısı alan ve onu kullanıcısına duyuran telsiz, en azından kullancıya kendi grubu içinde cereyan etmeyen ve büyük bir ihtimalle kendisini de ilgilendirmeyen bir görüşmenin kullanıcıya erişmemesini garanti etmiş olacaktır. </a:t>
            </a:r>
          </a:p>
          <a:p>
            <a:pPr eaLnBrk="1" hangingPunct="1">
              <a:spcBef>
                <a:spcPct val="0"/>
              </a:spcBef>
            </a:pPr>
            <a:endParaRPr lang="tr-TR" smtClean="0"/>
          </a:p>
          <a:p>
            <a:pPr eaLnBrk="1" hangingPunct="1">
              <a:spcBef>
                <a:spcPct val="0"/>
              </a:spcBef>
            </a:pPr>
            <a:r>
              <a:rPr lang="tr-TR" smtClean="0"/>
              <a:t>Grup çağrıları, Mototrbo sistemlerinde temel haberleşme birimidir. Tek kullanıcısı olan kanallarda bile telsizlere grup tanımı yapılmalıdır ya da fabrika ayarı ile gelen grup çağrı profili değişmeden kullanılmalıdır.</a:t>
            </a:r>
          </a:p>
          <a:p>
            <a:pPr eaLnBrk="1" hangingPunct="1">
              <a:spcBef>
                <a:spcPct val="0"/>
              </a:spcBef>
            </a:pPr>
            <a:endParaRPr lang="tr-TR" smtClean="0"/>
          </a:p>
          <a:p>
            <a:pPr eaLnBrk="1" hangingPunct="1">
              <a:spcBef>
                <a:spcPct val="0"/>
              </a:spcBef>
            </a:pPr>
            <a:endParaRPr lang="tr-TR"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A57D66-780C-43A6-B656-CFE57E4F4D04}"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b="1" smtClean="0"/>
              <a:t>Sadece beni ilgilendiren konuşmaları duymak istiyorum!</a:t>
            </a:r>
          </a:p>
          <a:p>
            <a:pPr eaLnBrk="1" hangingPunct="1">
              <a:spcBef>
                <a:spcPct val="0"/>
              </a:spcBef>
            </a:pPr>
            <a:endParaRPr lang="tr-TR" smtClean="0"/>
          </a:p>
          <a:p>
            <a:pPr eaLnBrk="1" hangingPunct="1">
              <a:spcBef>
                <a:spcPct val="0"/>
              </a:spcBef>
            </a:pPr>
            <a:r>
              <a:rPr lang="tr-TR" smtClean="0"/>
              <a:t>Grup Çağrıları;</a:t>
            </a:r>
          </a:p>
          <a:p>
            <a:pPr eaLnBrk="1" hangingPunct="1">
              <a:spcBef>
                <a:spcPct val="0"/>
              </a:spcBef>
            </a:pPr>
            <a:endParaRPr lang="tr-TR" smtClean="0"/>
          </a:p>
          <a:p>
            <a:pPr eaLnBrk="1" hangingPunct="1">
              <a:spcBef>
                <a:spcPct val="0"/>
              </a:spcBef>
            </a:pPr>
            <a:r>
              <a:rPr lang="tr-TR" smtClean="0"/>
              <a:t>Kurumunuzun organizyon yapısını, telsiz sisteminize yansıtabilirsiniz. Böylece, telsiz kullanıcıları, konuşma gruplarına ayrılmış olurlar. Grup bazlı çağrılar, kullanıcıların, telsiz dinlemelerinden daha ziyade işlerine konsantre olmaları için ideal bir yaklaşımdır. Zira, grup çağrısı alan ve onu kullanıcısına duyuran telsiz, en azından kullancıya kendi grubu içinde cereyan etmeyen ve büyük bir ihtimalle kendisini de ilgilendirmeyen bir görüşmenin kullanıcıya erişmemesini garanti etmiş olacaktır. </a:t>
            </a:r>
          </a:p>
          <a:p>
            <a:pPr eaLnBrk="1" hangingPunct="1">
              <a:spcBef>
                <a:spcPct val="0"/>
              </a:spcBef>
            </a:pPr>
            <a:endParaRPr lang="tr-TR" smtClean="0"/>
          </a:p>
          <a:p>
            <a:pPr eaLnBrk="1" hangingPunct="1">
              <a:spcBef>
                <a:spcPct val="0"/>
              </a:spcBef>
            </a:pPr>
            <a:r>
              <a:rPr lang="tr-TR" smtClean="0"/>
              <a:t>Grup çağrıları, Mototrbo sistemlerinde temel haberleşme birimidir. Tek kullanıcısı olan kanallarda bile telsizlere grup tanımı yapılmalıdır ya da fabrika ayarı ile gelen grup çağrı profili değişmeden kullanılmalıdır.</a:t>
            </a:r>
          </a:p>
          <a:p>
            <a:pPr eaLnBrk="1" hangingPunct="1">
              <a:spcBef>
                <a:spcPct val="0"/>
              </a:spcBef>
            </a:pPr>
            <a:endParaRPr lang="tr-TR" smtClean="0"/>
          </a:p>
          <a:p>
            <a:pPr eaLnBrk="1" hangingPunct="1">
              <a:spcBef>
                <a:spcPct val="0"/>
              </a:spcBef>
            </a:pPr>
            <a:endParaRPr lang="tr-TR"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4A46BE-4C5E-479E-9F16-0008158919A1}"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b="1" smtClean="0"/>
              <a:t>Herkese ulaşmanız gerekiyorsa!</a:t>
            </a:r>
          </a:p>
          <a:p>
            <a:pPr eaLnBrk="1" hangingPunct="1">
              <a:spcBef>
                <a:spcPct val="0"/>
              </a:spcBef>
            </a:pPr>
            <a:endParaRPr lang="tr-TR" b="1" smtClean="0"/>
          </a:p>
          <a:p>
            <a:pPr eaLnBrk="1" hangingPunct="1">
              <a:spcBef>
                <a:spcPct val="0"/>
              </a:spcBef>
            </a:pPr>
            <a:r>
              <a:rPr lang="tr-TR" smtClean="0"/>
              <a:t>Genel Çağrılar;</a:t>
            </a:r>
          </a:p>
          <a:p>
            <a:pPr eaLnBrk="1" hangingPunct="1">
              <a:spcBef>
                <a:spcPct val="0"/>
              </a:spcBef>
            </a:pPr>
            <a:endParaRPr lang="tr-TR" smtClean="0"/>
          </a:p>
          <a:p>
            <a:pPr eaLnBrk="1" hangingPunct="1">
              <a:spcBef>
                <a:spcPct val="0"/>
              </a:spcBef>
            </a:pPr>
            <a:r>
              <a:rPr lang="tr-TR" smtClean="0"/>
              <a:t>Kanalı kullanan her telsize iletilmesi gereken bir çağrı yapılması gerektiğinde, genel çağrı özelliği kullanılabilir. </a:t>
            </a:r>
          </a:p>
          <a:p>
            <a:pPr eaLnBrk="1" hangingPunct="1">
              <a:spcBef>
                <a:spcPct val="0"/>
              </a:spcBef>
            </a:pPr>
            <a:endParaRPr lang="tr-TR" smtClean="0"/>
          </a:p>
          <a:p>
            <a:pPr eaLnBrk="1" hangingPunct="1">
              <a:spcBef>
                <a:spcPct val="0"/>
              </a:spcBef>
            </a:pPr>
            <a:r>
              <a:rPr lang="tr-TR" smtClean="0"/>
              <a:t>Örneğin, bakım yapılması ve bu yüzden kısa bir süre kapatılması gereken bir röle cihazı durumunda, kanalı kullanan herkesin haberdar edilmesi genel çağrılar ile mümkündür.</a:t>
            </a:r>
          </a:p>
          <a:p>
            <a:pPr eaLnBrk="1" hangingPunct="1">
              <a:spcBef>
                <a:spcPct val="0"/>
              </a:spcBef>
            </a:pPr>
            <a:endParaRPr lang="tr-TR"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423BE2-E7A5-497F-9B60-F91773C951F3}"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b="1" smtClean="0"/>
              <a:t>O telsizin olduğu yerde ne oluyor?</a:t>
            </a:r>
          </a:p>
          <a:p>
            <a:pPr eaLnBrk="1" hangingPunct="1">
              <a:spcBef>
                <a:spcPct val="0"/>
              </a:spcBef>
            </a:pPr>
            <a:endParaRPr lang="tr-TR" smtClean="0"/>
          </a:p>
          <a:p>
            <a:pPr eaLnBrk="1" hangingPunct="1">
              <a:spcBef>
                <a:spcPct val="0"/>
              </a:spcBef>
            </a:pPr>
            <a:r>
              <a:rPr lang="tr-TR" smtClean="0"/>
              <a:t>Uzaktan Dinleme;</a:t>
            </a:r>
          </a:p>
          <a:p>
            <a:pPr eaLnBrk="1" hangingPunct="1">
              <a:spcBef>
                <a:spcPct val="0"/>
              </a:spcBef>
            </a:pPr>
            <a:endParaRPr lang="tr-TR" smtClean="0"/>
          </a:p>
          <a:p>
            <a:pPr eaLnBrk="1" hangingPunct="1">
              <a:spcBef>
                <a:spcPct val="0"/>
              </a:spcBef>
            </a:pPr>
            <a:r>
              <a:rPr lang="tr-TR" smtClean="0"/>
              <a:t>Bir telsize çağrı yapıyorsunuz ama cevap vermiyor. Acaba orada ne oluyor, diye merak mı ediyorsunuz?</a:t>
            </a:r>
          </a:p>
          <a:p>
            <a:pPr eaLnBrk="1" hangingPunct="1">
              <a:spcBef>
                <a:spcPct val="0"/>
              </a:spcBef>
            </a:pPr>
            <a:endParaRPr lang="tr-TR" smtClean="0"/>
          </a:p>
          <a:p>
            <a:pPr eaLnBrk="1" hangingPunct="1">
              <a:spcBef>
                <a:spcPct val="0"/>
              </a:spcBef>
            </a:pPr>
            <a:r>
              <a:rPr lang="tr-TR" smtClean="0"/>
              <a:t>Uzaktan dinleme işlevi ile, arzu edilen bir telsize gönderilecek bir kod ile telsizin göndermeye geçmesi mümkün olmaktadır. Böylece hedef telsizin, mikrofonu otomatik olarak açılır, mikrofon daha hassas bir seviyeye gelir (çünkü, amaç telsizin bulunduğu ortamı dinlemektir), telsiz otomatik olarak göndermeye geçer ve hedef telsizin etrafındaki ses daha önceden programlanan süre boyunca dinlenir. Bu esnada, hedef telsiz üzerinde her hangi bir gönderme indikasyonu olmaz. </a:t>
            </a:r>
          </a:p>
          <a:p>
            <a:pPr eaLnBrk="1" hangingPunct="1">
              <a:spcBef>
                <a:spcPct val="0"/>
              </a:spcBef>
            </a:pPr>
            <a:endParaRPr lang="tr-TR" smtClean="0"/>
          </a:p>
          <a:p>
            <a:pPr eaLnBrk="1" hangingPunct="1">
              <a:spcBef>
                <a:spcPct val="0"/>
              </a:spcBef>
            </a:pPr>
            <a:r>
              <a:rPr lang="tr-TR" smtClean="0"/>
              <a:t>Uzaktan dinleme işlevi, acil çağrılara eşlik eden bir özellik olarak çok daha anlamlı olacaktır. Lütfen 24 nolu sayfadaki acil çağrı özelliklerine bakınız.</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C70737-EF95-4ADB-82B9-25A4D8F766ED}" type="slidenum">
              <a:rPr lang="tr-TR">
                <a:cs typeface="Arial" charset="0"/>
              </a:rPr>
              <a:pPr fontAlgn="base">
                <a:spcBef>
                  <a:spcPct val="0"/>
                </a:spcBef>
                <a:spcAft>
                  <a:spcPct val="0"/>
                </a:spcAft>
                <a:defRPr/>
              </a:pPr>
              <a:t>23</a:t>
            </a:fld>
            <a:endParaRPr lang="tr-TR">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11861-E7A1-438D-898A-6E5954E20788}" type="slidenum">
              <a:rPr lang="tr-TR">
                <a:cs typeface="Arial" charset="0"/>
              </a:rPr>
              <a:pPr fontAlgn="base">
                <a:spcBef>
                  <a:spcPct val="0"/>
                </a:spcBef>
                <a:spcAft>
                  <a:spcPct val="0"/>
                </a:spcAft>
                <a:defRPr/>
              </a:pPr>
              <a:t>24</a:t>
            </a:fld>
            <a:endParaRPr lang="tr-TR">
              <a:cs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eaLnBrk="1" fontAlgn="auto" hangingPunct="1">
              <a:spcBef>
                <a:spcPct val="0"/>
              </a:spcBef>
              <a:spcAft>
                <a:spcPts val="0"/>
              </a:spcAft>
              <a:defRPr/>
            </a:pPr>
            <a:r>
              <a:rPr lang="tr-TR" dirty="0" smtClean="0"/>
              <a:t>Acil Çağrılar;</a:t>
            </a:r>
          </a:p>
          <a:p>
            <a:pPr eaLnBrk="1" fontAlgn="auto" hangingPunct="1">
              <a:spcBef>
                <a:spcPct val="0"/>
              </a:spcBef>
              <a:spcAft>
                <a:spcPts val="0"/>
              </a:spcAft>
              <a:defRPr/>
            </a:pPr>
            <a:endParaRPr lang="tr-TR" dirty="0" smtClean="0"/>
          </a:p>
          <a:p>
            <a:pPr eaLnBrk="1" fontAlgn="auto" hangingPunct="1">
              <a:spcBef>
                <a:spcPct val="0"/>
              </a:spcBef>
              <a:spcAft>
                <a:spcPts val="0"/>
              </a:spcAft>
              <a:defRPr/>
            </a:pPr>
            <a:r>
              <a:rPr lang="tr-TR" dirty="0" smtClean="0"/>
              <a:t>El telsizlerinin üzerinde bulunan turuncu düğmeye ve araç telsizlerinin üzerinde bu amaçla programlı olan bir düğmeye basılması ile, telsiz acil çağrı başlatabilir. Bu çağrı, alan telsizlerde özel sesli ve ışıklı uyarılar yaratır.  Sonuç olarak, tek bir dokunuş ile herkesin acil durumdan haberdar edilmesi sağlanmış olur.</a:t>
            </a:r>
          </a:p>
          <a:p>
            <a:pPr eaLnBrk="1" fontAlgn="auto" hangingPunct="1">
              <a:spcBef>
                <a:spcPct val="0"/>
              </a:spcBef>
              <a:spcAft>
                <a:spcPts val="0"/>
              </a:spcAft>
              <a:defRPr/>
            </a:pPr>
            <a:endParaRPr lang="tr-TR" dirty="0" smtClean="0"/>
          </a:p>
          <a:p>
            <a:pPr eaLnBrk="1" fontAlgn="auto" hangingPunct="1">
              <a:spcBef>
                <a:spcPct val="0"/>
              </a:spcBef>
              <a:spcAft>
                <a:spcPts val="0"/>
              </a:spcAft>
              <a:defRPr/>
            </a:pPr>
            <a:r>
              <a:rPr lang="tr-TR" dirty="0" smtClean="0"/>
              <a:t>Acil çağrıya eşlik eden bir kaç ek özellik vardır:</a:t>
            </a:r>
          </a:p>
          <a:p>
            <a:pPr eaLnBrk="1" fontAlgn="auto" hangingPunct="1">
              <a:spcBef>
                <a:spcPct val="0"/>
              </a:spcBef>
              <a:spcAft>
                <a:spcPts val="0"/>
              </a:spcAft>
              <a:defRPr/>
            </a:pPr>
            <a:r>
              <a:rPr lang="tr-TR" dirty="0" smtClean="0"/>
              <a:t> - Kanal değiştirme: Önceden yapılan programlamaya uygun olarak, acil çağrının başlatıldığı kanalı telsiz otomatik olarak terk ederek başka bir kanala geçebilir. Bu, örneğin, simpleks bir kanaldan çıkarak röle kanalına geçilmesini ve diğer telsizlere erişimde daha garantili bir kanalın seçilmesini mümkün kılar.</a:t>
            </a:r>
          </a:p>
          <a:p>
            <a:pPr eaLnBrk="1" fontAlgn="auto" hangingPunct="1">
              <a:spcBef>
                <a:spcPct val="0"/>
              </a:spcBef>
              <a:spcAft>
                <a:spcPts val="0"/>
              </a:spcAft>
              <a:buFontTx/>
              <a:buChar char="-"/>
              <a:defRPr/>
            </a:pPr>
            <a:r>
              <a:rPr lang="tr-TR" dirty="0" smtClean="0"/>
              <a:t> Sessiz acil çağrı: Acil çağrının yapıldığının telsiz üzerinde sesli veya görsel hiç bir uyarı yaratmaması.</a:t>
            </a:r>
          </a:p>
          <a:p>
            <a:pPr eaLnBrk="1" fontAlgn="auto" hangingPunct="1">
              <a:spcBef>
                <a:spcPct val="0"/>
              </a:spcBef>
              <a:spcAft>
                <a:spcPts val="0"/>
              </a:spcAft>
              <a:buFontTx/>
              <a:buChar char="-"/>
              <a:defRPr/>
            </a:pPr>
            <a:r>
              <a:rPr lang="tr-TR" dirty="0" smtClean="0"/>
              <a:t> Acil çağrı ve ardından otomatik gönderme: Acil çağrının başlatılmasına müteakip, telsiz mikrofonunun otomatik olarak açılması ve telsizin çevresindeki sesi iletmeye başlaması. Acil düğmesine basabilecek ama telsiz mandalına uzun süre basamayacak durumda olabilir kullanıcı. Otomatik gönderme böyle bir durum için garantidir. Gönderme süresi programlanabilirdir ve bir önceki sayfada verilen uzaktan dinleme özelliği devamında kullanılabilir.</a:t>
            </a:r>
          </a:p>
          <a:p>
            <a:pPr eaLnBrk="1" fontAlgn="auto" hangingPunct="1">
              <a:spcBef>
                <a:spcPct val="0"/>
              </a:spcBef>
              <a:spcAft>
                <a:spcPts val="0"/>
              </a:spcAft>
              <a:defRPr/>
            </a:pPr>
            <a:endParaRPr lang="tr-TR" dirty="0" smtClean="0"/>
          </a:p>
          <a:p>
            <a:pPr eaLnBrk="1" fontAlgn="auto" hangingPunct="1">
              <a:spcBef>
                <a:spcPct val="0"/>
              </a:spcBef>
              <a:spcAft>
                <a:spcPts val="0"/>
              </a:spcAft>
              <a:defRPr/>
            </a:pPr>
            <a:r>
              <a:rPr lang="tr-TR" dirty="0" smtClean="0"/>
              <a:t>Yukarıda verilen ek özellikler, birbirini engeller özellikler değildir. Yani kanal değiştirme ve otomatik gönderme beraber çalışabilir, örneğin.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Acil Çağrı ve Yalnız İşçi Özelliği;</a:t>
            </a:r>
          </a:p>
          <a:p>
            <a:pPr eaLnBrk="1" hangingPunct="1">
              <a:spcBef>
                <a:spcPct val="0"/>
              </a:spcBef>
            </a:pPr>
            <a:endParaRPr lang="tr-TR" smtClean="0"/>
          </a:p>
          <a:p>
            <a:pPr eaLnBrk="1" hangingPunct="1">
              <a:spcBef>
                <a:spcPct val="0"/>
              </a:spcBef>
            </a:pPr>
            <a:r>
              <a:rPr lang="tr-TR" smtClean="0"/>
              <a:t>Eğer yalnız işçi özelliği aktif edilirse, telsiz, kullanıcıdan önceden belirlenen bir süre içerisinde bir input bekler. “Input” telsizin bir düğme veya tuşuna dokunmak (ses ayar düğmesi ile oynamak) gibi yapılan bir işlemdir. Eğer kullanıcı bu süre içinde her hangi bir geri bildirim yapmazsa, telsiz önce sesli bir uyarı yapar. Gene kullanıcıdan bir bildirim almazsa, telsiz kullanıcının tehlikede olduğuna karar verir ve otomatik olarak acil çağrı durumuna geçer. </a:t>
            </a:r>
          </a:p>
          <a:p>
            <a:pPr eaLnBrk="1" hangingPunct="1">
              <a:spcBef>
                <a:spcPct val="0"/>
              </a:spcBef>
            </a:pPr>
            <a:endParaRPr lang="tr-TR" smtClean="0"/>
          </a:p>
          <a:p>
            <a:pPr eaLnBrk="1" hangingPunct="1">
              <a:spcBef>
                <a:spcPct val="0"/>
              </a:spcBef>
            </a:pPr>
            <a:r>
              <a:rPr lang="tr-TR" smtClean="0"/>
              <a:t>Bundan sonra, daha önce sunulan acil çağrı özelliklerinin hepsi geçerli olacaktır.</a:t>
            </a:r>
          </a:p>
          <a:p>
            <a:pPr eaLnBrk="1" hangingPunct="1">
              <a:spcBef>
                <a:spcPct val="0"/>
              </a:spcBef>
            </a:pPr>
            <a:endParaRPr lang="tr-TR" smtClean="0"/>
          </a:p>
          <a:p>
            <a:pPr eaLnBrk="1" hangingPunct="1">
              <a:spcBef>
                <a:spcPct val="0"/>
              </a:spcBef>
            </a:pPr>
            <a:endParaRPr lang="tr-TR"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08E40C-7D39-4FB4-BC61-52F8F6100666}"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Mesajlaşma;</a:t>
            </a:r>
          </a:p>
          <a:p>
            <a:pPr eaLnBrk="1" hangingPunct="1">
              <a:spcBef>
                <a:spcPct val="0"/>
              </a:spcBef>
            </a:pPr>
            <a:endParaRPr lang="tr-TR" smtClean="0"/>
          </a:p>
          <a:p>
            <a:pPr eaLnBrk="1" hangingPunct="1">
              <a:spcBef>
                <a:spcPct val="0"/>
              </a:spcBef>
            </a:pPr>
            <a:r>
              <a:rPr lang="tr-TR" smtClean="0"/>
              <a:t>Mototrbo, dahili bir metin mesajı servisi sunar. 140 karaktere kadar serbest metin telsizden telsize gönderilebilir.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DF20A-F625-4576-97D0-75573DAF0D6C}"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Tuş takımı olmayan telsizlerde, metin servisi, önceden yüklü mesajların önceden yüklü hedeflere gönderilebilmesi şeklinde yapılabilir. Bu durumda toplam 10 adet hazır mesajdan seçilenler, belirli tuşlara atama yoluyla gönderilebilir. </a:t>
            </a:r>
          </a:p>
          <a:p>
            <a:pPr eaLnBrk="1" hangingPunct="1">
              <a:spcBef>
                <a:spcPct val="0"/>
              </a:spcBef>
            </a:pPr>
            <a:endParaRPr lang="tr-TR" smtClean="0"/>
          </a:p>
          <a:p>
            <a:pPr eaLnBrk="1" hangingPunct="1">
              <a:spcBef>
                <a:spcPct val="0"/>
              </a:spcBef>
            </a:pPr>
            <a:r>
              <a:rPr lang="tr-TR" smtClean="0"/>
              <a:t>Örneğin DP3400 ve DP3401 telsizlerinde, acil butonu hariç, 3 adet programlanabilir düğme vardır. Her bir düğme, kısa ve uzun basış için 2 farklı işlev yapabilir. Böylece, 6 farklı mesaj DP340x telsizinden gönderilebilir.</a:t>
            </a:r>
          </a:p>
          <a:p>
            <a:pPr eaLnBrk="1" hangingPunct="1">
              <a:spcBef>
                <a:spcPct val="0"/>
              </a:spcBef>
            </a:pPr>
            <a:endParaRPr lang="tr-TR" smtClean="0"/>
          </a:p>
          <a:p>
            <a:pPr eaLnBrk="1" hangingPunct="1">
              <a:spcBef>
                <a:spcPct val="0"/>
              </a:spcBef>
            </a:pPr>
            <a:r>
              <a:rPr lang="tr-TR" smtClean="0"/>
              <a:t>Mesajın okunabilmesi için, alan telsizin ekranlı olması gereklidir. Ekranlı telsizler DP360x ve DM360x model cihazlardır.</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10CFCD-5657-460B-B9F0-6DDECA1AA20A}"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Impres aksesuarlar üzerindeki düğmelere de bir fonksiyon ataması yapılabilir. Düğme, telsiz butonu gibi görev yapabilir.</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6A6B5D-5F06-471F-B893-EFA84E8D2DC6}" type="slidenum">
              <a:rPr lang="tr-TR">
                <a:cs typeface="Arial" charset="0"/>
              </a:rPr>
              <a:pPr fontAlgn="base">
                <a:spcBef>
                  <a:spcPct val="0"/>
                </a:spcBef>
                <a:spcAft>
                  <a:spcPct val="0"/>
                </a:spcAft>
                <a:defRPr/>
              </a:pPr>
              <a:t>28</a:t>
            </a:fld>
            <a:endParaRPr lang="tr-TR">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DP3401 ve DP3601 cihazlarında dahili GPS modülü vardır.</a:t>
            </a:r>
          </a:p>
          <a:p>
            <a:pPr eaLnBrk="1" hangingPunct="1">
              <a:spcBef>
                <a:spcPct val="0"/>
              </a:spcBef>
            </a:pPr>
            <a:endParaRPr lang="tr-TR"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A201AE-0716-4B1D-ABA7-852BC3AFDE86}" type="slidenum">
              <a:rPr lang="tr-TR">
                <a:cs typeface="Arial" charset="0"/>
              </a:rPr>
              <a:pPr fontAlgn="base">
                <a:spcBef>
                  <a:spcPct val="0"/>
                </a:spcBef>
                <a:spcAft>
                  <a:spcPct val="0"/>
                </a:spcAft>
                <a:defRPr/>
              </a:pPr>
              <a:t>29</a:t>
            </a:fld>
            <a:endParaRPr lang="tr-T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Öncelikle “Dijital Telsiz” kavramına bir bakmamız faydalı olacaktır.</a:t>
            </a:r>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F8A6F4-8559-463A-8B71-5A8266AC2403}"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Sokak seviyesinde personeli takip etmek mümkündür. Harita altlığının kalitesi, detay kalitesini verecektir.</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8F577D-6644-4F56-A5CB-D5F18B902FFF}" type="slidenum">
              <a:rPr lang="tr-TR">
                <a:cs typeface="Arial" charset="0"/>
              </a:rPr>
              <a:pPr fontAlgn="base">
                <a:spcBef>
                  <a:spcPct val="0"/>
                </a:spcBef>
                <a:spcAft>
                  <a:spcPct val="0"/>
                </a:spcAft>
                <a:defRPr/>
              </a:pPr>
              <a:t>30</a:t>
            </a:fld>
            <a:endParaRPr lang="tr-TR">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Zamanın yarısında gönderme yaptıkları için el telsizlerinde batarya %40’a kadar tasarruf edilebilir.</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C29878-D0B0-4471-BBB4-7AA487943B56}" type="slidenum">
              <a:rPr lang="tr-TR">
                <a:cs typeface="Arial" charset="0"/>
              </a:rPr>
              <a:pPr fontAlgn="base">
                <a:spcBef>
                  <a:spcPct val="0"/>
                </a:spcBef>
                <a:spcAft>
                  <a:spcPct val="0"/>
                </a:spcAft>
                <a:defRPr/>
              </a:pPr>
              <a:t>31</a:t>
            </a:fld>
            <a:endParaRPr lang="tr-TR">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7A204D-EE32-4B59-82E9-BE66211A4591}" type="slidenum">
              <a:rPr lang="tr-TR">
                <a:cs typeface="Arial" charset="0"/>
              </a:rPr>
              <a:pPr fontAlgn="base">
                <a:spcBef>
                  <a:spcPct val="0"/>
                </a:spcBef>
                <a:spcAft>
                  <a:spcPct val="0"/>
                </a:spcAft>
                <a:defRPr/>
              </a:pPr>
              <a:t>34</a:t>
            </a:fld>
            <a:endParaRPr lang="tr-TR">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2551A5-CFB5-438E-8420-A98B24A5D534}" type="slidenum">
              <a:rPr lang="tr-TR">
                <a:cs typeface="Arial" charset="0"/>
              </a:rPr>
              <a:pPr fontAlgn="base">
                <a:spcBef>
                  <a:spcPct val="0"/>
                </a:spcBef>
                <a:spcAft>
                  <a:spcPct val="0"/>
                </a:spcAft>
                <a:defRPr/>
              </a:pPr>
              <a:t>35</a:t>
            </a:fld>
            <a:endParaRPr lang="tr-TR">
              <a:cs typeface="Arial"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Mototrbo teknolojisinde mümkün olan sistem topolojilerine genel bir bakış…</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452E3-3AA9-45A9-B66B-8A81ACE2FC42}" type="slidenum">
              <a:rPr lang="en-US">
                <a:cs typeface="Arial" charset="0"/>
              </a:rPr>
              <a:pPr fontAlgn="base">
                <a:spcBef>
                  <a:spcPct val="0"/>
                </a:spcBef>
                <a:spcAft>
                  <a:spcPct val="0"/>
                </a:spcAft>
                <a:defRPr/>
              </a:pPr>
              <a:t>40</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Simpleks, ancak line of sight içerisinde haberleşme imkanı sunar. </a:t>
            </a:r>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6BA29E-8245-4A24-9CB6-A1A4D68C4639}" type="slidenum">
              <a:rPr lang="tr-TR">
                <a:cs typeface="Arial" charset="0"/>
              </a:rPr>
              <a:pPr fontAlgn="base">
                <a:spcBef>
                  <a:spcPct val="0"/>
                </a:spcBef>
                <a:spcAft>
                  <a:spcPct val="0"/>
                </a:spcAft>
                <a:defRPr/>
              </a:pPr>
              <a:t>41</a:t>
            </a:fld>
            <a:endParaRPr lang="tr-TR">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Röleli sistemlerde, hakim bir noktaya konulan bir röle cihazı, simpleks ile kıyaslanmayacak şekilde kaplama alanını genişletir. Cihazların birbirlerine değil, röleye erişmeleri gerekmektedir. </a:t>
            </a:r>
          </a:p>
          <a:p>
            <a:pPr eaLnBrk="1" hangingPunct="1">
              <a:spcBef>
                <a:spcPct val="0"/>
              </a:spcBef>
            </a:pPr>
            <a:r>
              <a:rPr lang="tr-TR" smtClean="0"/>
              <a:t>Bu durumda bile, rölenin konumu, kullanılan antenlerin tipleri, cihazların çıkış güçlerine ve en fazla da coğrafi duruma bağlı olarak, kaplama alanının dışında kalan telsizler olacaktır. </a:t>
            </a:r>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E0D181-32AC-40F2-B280-90A534F7AC32}" type="slidenum">
              <a:rPr lang="tr-TR">
                <a:cs typeface="Arial" charset="0"/>
              </a:rPr>
              <a:pPr fontAlgn="base">
                <a:spcBef>
                  <a:spcPct val="0"/>
                </a:spcBef>
                <a:spcAft>
                  <a:spcPct val="0"/>
                </a:spcAft>
                <a:defRPr/>
              </a:pPr>
              <a:t>42</a:t>
            </a:fld>
            <a:endParaRPr lang="tr-TR">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Rölelerde mixed mode, hem analog telsizlere hem de dijital telsizlere hizmet verilebilmesi anlamına gelir. Analog (veya analog kanalı seçen dijital) telsizden gelen analog çağrı normal analog rölede olduğu gibi yayınlanır. Dijital telsizden gelen çağrı ise, 2 slot halinde ve dijital olarak yayınlanır. Haberleşme sıralı olmak zorundadır.</a:t>
            </a:r>
          </a:p>
          <a:p>
            <a:pPr eaLnBrk="1" hangingPunct="1">
              <a:spcBef>
                <a:spcPct val="0"/>
              </a:spcBef>
            </a:pPr>
            <a:r>
              <a:rPr lang="tr-TR" smtClean="0"/>
              <a:t>Mixed mode çalışma, lokal (tek) röle çalışmasında veya simulcast altyapılarda mümkündür.</a:t>
            </a:r>
          </a:p>
          <a:p>
            <a:pPr eaLnBrk="1" hangingPunct="1">
              <a:spcBef>
                <a:spcPct val="0"/>
              </a:spcBef>
            </a:pPr>
            <a:endParaRPr lang="tr-TR"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B08AA3-6414-4F35-AAEA-BC540F8D3951}" type="slidenum">
              <a:rPr lang="tr-TR">
                <a:cs typeface="Arial" charset="0"/>
              </a:rPr>
              <a:pPr fontAlgn="base">
                <a:spcBef>
                  <a:spcPct val="0"/>
                </a:spcBef>
                <a:spcAft>
                  <a:spcPct val="0"/>
                </a:spcAft>
                <a:defRPr/>
              </a:pPr>
              <a:t>43</a:t>
            </a:fld>
            <a:endParaRPr lang="tr-TR">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tr-TR" dirty="0" smtClean="0"/>
              <a:t>Böyle bir durumda, yerin ve frekansların müsaade ettiği şekilde, rölelerin birbirlerine bağlanması ile tek rölenin yapamadığı kaplama alanlarına erişmek mümkün olur. Bu sistemlere «Geniş Alan Kaplama» sistemleri denir. Burada da pek çok alt sınıflandırma yapmak mümkündür;</a:t>
            </a:r>
          </a:p>
          <a:p>
            <a:pPr marL="228600" indent="-228600" eaLnBrk="1" fontAlgn="auto" hangingPunct="1">
              <a:spcBef>
                <a:spcPts val="0"/>
              </a:spcBef>
              <a:spcAft>
                <a:spcPts val="0"/>
              </a:spcAft>
              <a:buFontTx/>
              <a:buAutoNum type="alphaLcPeriod"/>
              <a:defRPr/>
            </a:pPr>
            <a:r>
              <a:rPr lang="tr-TR" dirty="0" smtClean="0"/>
              <a:t>Birden fazla frekanslı geniş alan sistemleri, bu durumda hemen her röle cihazında farklı bir frekans çifti kullanılır. Sahadaki cihazların röleler arasında otomatik olarak </a:t>
            </a:r>
            <a:r>
              <a:rPr lang="tr-TR" dirty="0" err="1" smtClean="0"/>
              <a:t>roam</a:t>
            </a:r>
            <a:r>
              <a:rPr lang="tr-TR" dirty="0" smtClean="0"/>
              <a:t> etmesi gereklidir. Motorola’nın IP Site Connect Sistemi bu şekilde çalışır ve 15 röle merkezine kadar genişler. Slayttaki örnek böyle bir sistemdir. </a:t>
            </a:r>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04C215-56CA-4280-88CD-F1EF7E4267B0}" type="slidenum">
              <a:rPr lang="tr-TR">
                <a:cs typeface="Arial" charset="0"/>
              </a:rPr>
              <a:pPr fontAlgn="base">
                <a:spcBef>
                  <a:spcPct val="0"/>
                </a:spcBef>
                <a:spcAft>
                  <a:spcPct val="0"/>
                </a:spcAft>
                <a:defRPr/>
              </a:pPr>
              <a:t>44</a:t>
            </a:fld>
            <a:endParaRPr lang="tr-TR">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275214-E785-45D3-BA72-789413CC727C}" type="slidenum">
              <a:rPr lang="de-DE">
                <a:cs typeface="Arial" charset="0"/>
              </a:rPr>
              <a:pPr fontAlgn="base">
                <a:spcBef>
                  <a:spcPct val="0"/>
                </a:spcBef>
                <a:spcAft>
                  <a:spcPct val="0"/>
                </a:spcAft>
                <a:defRPr/>
              </a:pPr>
              <a:t>57</a:t>
            </a:fld>
            <a:endParaRPr lang="de-DE">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a:p>
            <a:pPr eaLnBrk="1" hangingPunct="1">
              <a:spcBef>
                <a:spcPct val="0"/>
              </a:spcBef>
            </a:pPr>
            <a:endParaRPr lang="de-DE" smtClean="0"/>
          </a:p>
          <a:p>
            <a:pPr eaLnBrk="1" hangingPunct="1">
              <a:spcBef>
                <a:spcPct val="0"/>
              </a:spcBef>
            </a:pPr>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Öncelikle “Dijital Telsiz” kavramına bir bakmamız faydalı olacaktır.</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58A017-3953-47B4-9B90-90ED72D30A99}"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Yukarıda verilen bütün terimler, bir “dijital” formatta kodlanmış metin, ses, resim ve görüntünün veya bir iletişim ortamını tanımlıyorlar.</a:t>
            </a:r>
          </a:p>
          <a:p>
            <a:pPr eaLnBrk="1" hangingPunct="1">
              <a:spcBef>
                <a:spcPct val="0"/>
              </a:spcBef>
            </a:pPr>
            <a:endParaRPr lang="tr-TR" smtClean="0"/>
          </a:p>
          <a:p>
            <a:pPr eaLnBrk="1" hangingPunct="1">
              <a:spcBef>
                <a:spcPct val="0"/>
              </a:spcBef>
            </a:pPr>
            <a:r>
              <a:rPr lang="tr-TR" smtClean="0"/>
              <a:t>Örneğin; HD, High Definition, yüksek çözünürlülükte görüntüyü tanımlar.</a:t>
            </a:r>
          </a:p>
          <a:p>
            <a:pPr eaLnBrk="1" hangingPunct="1">
              <a:spcBef>
                <a:spcPct val="0"/>
              </a:spcBef>
            </a:pPr>
            <a:r>
              <a:rPr lang="tr-TR" smtClean="0"/>
              <a:t>Bluetooth, en sık kullanılan kısa mesafe ses ve data iletim standardıdır.</a:t>
            </a:r>
          </a:p>
          <a:p>
            <a:pPr eaLnBrk="1" hangingPunct="1">
              <a:spcBef>
                <a:spcPct val="0"/>
              </a:spcBef>
            </a:pPr>
            <a:r>
              <a:rPr lang="tr-TR" smtClean="0"/>
              <a:t>3G, malum, çokca mobil Internet ve görüntülü görüşme için 3ncü nesil kablosuz iletişim teknolojisidir.</a:t>
            </a:r>
          </a:p>
          <a:p>
            <a:pPr eaLnBrk="1" hangingPunct="1">
              <a:spcBef>
                <a:spcPct val="0"/>
              </a:spcBef>
            </a:pPr>
            <a:r>
              <a:rPr lang="tr-TR" smtClean="0"/>
              <a:t>Megapiksel, cep telefonlarında ve dijital fotoğraf makinelerinde, elde edilen resimin piksel sayısı için sıkça kullanılan bir terimdir.</a:t>
            </a:r>
          </a:p>
          <a:p>
            <a:pPr eaLnBrk="1" hangingPunct="1">
              <a:spcBef>
                <a:spcPct val="0"/>
              </a:spcBef>
            </a:pPr>
            <a:r>
              <a:rPr lang="tr-TR" smtClean="0"/>
              <a:t>Mp3, dijital olarak kodlanmış bir ses dosyasıdır.</a:t>
            </a:r>
          </a:p>
          <a:p>
            <a:pPr eaLnBrk="1" hangingPunct="1">
              <a:spcBef>
                <a:spcPct val="0"/>
              </a:spcBef>
            </a:pPr>
            <a:endParaRPr lang="tr-TR" smtClean="0"/>
          </a:p>
          <a:p>
            <a:pPr eaLnBrk="1" hangingPunct="1">
              <a:spcBef>
                <a:spcPct val="0"/>
              </a:spcBef>
            </a:pPr>
            <a:r>
              <a:rPr lang="tr-TR" smtClean="0"/>
              <a:t>Görüldüğü üzere, çok uzun zamandır ve çok yaygın olarak, herkes, farkında olmadan belki de, dijital iletişim yöntemlerini kullanmaktadır.</a:t>
            </a:r>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8E4C8C-B0D1-4DD8-843B-FED3F31B3122}" type="slidenum">
              <a:rPr lang="en-US">
                <a:cs typeface="Arial" charset="0"/>
              </a:rPr>
              <a:pPr fontAlgn="base">
                <a:spcBef>
                  <a:spcPct val="0"/>
                </a:spcBef>
                <a:spcAft>
                  <a:spcPct val="0"/>
                </a:spcAft>
                <a:defRPr/>
              </a:pPr>
              <a:t>60</a:t>
            </a:fld>
            <a:endParaRPr 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Yukarıda verilen bütün terimler, bir “dijital” formatta kodlanmış metin, ses, resim ve görüntünün veya bir iletişim ortamını tanımlıyorlar.</a:t>
            </a:r>
          </a:p>
          <a:p>
            <a:pPr eaLnBrk="1" hangingPunct="1">
              <a:spcBef>
                <a:spcPct val="0"/>
              </a:spcBef>
            </a:pPr>
            <a:endParaRPr lang="tr-TR" smtClean="0"/>
          </a:p>
          <a:p>
            <a:pPr eaLnBrk="1" hangingPunct="1">
              <a:spcBef>
                <a:spcPct val="0"/>
              </a:spcBef>
            </a:pPr>
            <a:r>
              <a:rPr lang="tr-TR" smtClean="0"/>
              <a:t>Örneğin; HD, High Definition, yüksek çözünürlülükte görüntüyü tanımlar.</a:t>
            </a:r>
          </a:p>
          <a:p>
            <a:pPr eaLnBrk="1" hangingPunct="1">
              <a:spcBef>
                <a:spcPct val="0"/>
              </a:spcBef>
            </a:pPr>
            <a:r>
              <a:rPr lang="tr-TR" smtClean="0"/>
              <a:t>Bluetooth, en sık kullanılan kısa mesafe ses ve data iletim standardıdır.</a:t>
            </a:r>
          </a:p>
          <a:p>
            <a:pPr eaLnBrk="1" hangingPunct="1">
              <a:spcBef>
                <a:spcPct val="0"/>
              </a:spcBef>
            </a:pPr>
            <a:r>
              <a:rPr lang="tr-TR" smtClean="0"/>
              <a:t>3G, malum, çokca mobil Internet ve görüntülü görüşme için 3ncü nesil kablosuz iletişim teknolojisidir.</a:t>
            </a:r>
          </a:p>
          <a:p>
            <a:pPr eaLnBrk="1" hangingPunct="1">
              <a:spcBef>
                <a:spcPct val="0"/>
              </a:spcBef>
            </a:pPr>
            <a:r>
              <a:rPr lang="tr-TR" smtClean="0"/>
              <a:t>Megapiksel, cep telefonlarında ve dijital fotoğraf makinelerinde, elde edilen resimin piksel sayısı için sıkça kullanılan bir terimdir.</a:t>
            </a:r>
          </a:p>
          <a:p>
            <a:pPr eaLnBrk="1" hangingPunct="1">
              <a:spcBef>
                <a:spcPct val="0"/>
              </a:spcBef>
            </a:pPr>
            <a:r>
              <a:rPr lang="tr-TR" smtClean="0"/>
              <a:t>Mp3, dijital olarak kodlanmış bir ses dosyasıdır.</a:t>
            </a:r>
          </a:p>
          <a:p>
            <a:pPr eaLnBrk="1" hangingPunct="1">
              <a:spcBef>
                <a:spcPct val="0"/>
              </a:spcBef>
            </a:pPr>
            <a:endParaRPr lang="tr-TR" smtClean="0"/>
          </a:p>
          <a:p>
            <a:pPr eaLnBrk="1" hangingPunct="1">
              <a:spcBef>
                <a:spcPct val="0"/>
              </a:spcBef>
            </a:pPr>
            <a:r>
              <a:rPr lang="tr-TR" smtClean="0"/>
              <a:t>Görüldüğü üzere, çok uzun zamandır ve çok yaygın olarak, herkes, farkında olmadan belki de, dijital iletişim yöntemlerini kullanmaktadır.</a:t>
            </a:r>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8D41D-F6B5-4DFE-9C13-6A394EF2426C}" type="slidenum">
              <a:rPr lang="en-US">
                <a:cs typeface="Arial" charset="0"/>
              </a:rPr>
              <a:pPr fontAlgn="base">
                <a:spcBef>
                  <a:spcPct val="0"/>
                </a:spcBef>
                <a:spcAft>
                  <a:spcPct val="0"/>
                </a:spcAft>
                <a:defRPr/>
              </a:pPr>
              <a:t>66</a:t>
            </a:fld>
            <a:endParaRPr lang="en-US">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Yukarıda verilen bütün terimler, bir “dijital” formatta kodlanmış metin, ses, resim ve görüntünün veya bir iletişim ortamını tanımlıyorlar.</a:t>
            </a:r>
          </a:p>
          <a:p>
            <a:pPr eaLnBrk="1" hangingPunct="1">
              <a:spcBef>
                <a:spcPct val="0"/>
              </a:spcBef>
            </a:pPr>
            <a:endParaRPr lang="tr-TR" smtClean="0"/>
          </a:p>
          <a:p>
            <a:pPr eaLnBrk="1" hangingPunct="1">
              <a:spcBef>
                <a:spcPct val="0"/>
              </a:spcBef>
            </a:pPr>
            <a:r>
              <a:rPr lang="tr-TR" smtClean="0"/>
              <a:t>Örneğin; HD, High Definition, yüksek çözünürlülükte görüntüyü tanımlar.</a:t>
            </a:r>
          </a:p>
          <a:p>
            <a:pPr eaLnBrk="1" hangingPunct="1">
              <a:spcBef>
                <a:spcPct val="0"/>
              </a:spcBef>
            </a:pPr>
            <a:r>
              <a:rPr lang="tr-TR" smtClean="0"/>
              <a:t>Bluetooth, en sık kullanılan kısa mesafe ses ve data iletim standardıdır.</a:t>
            </a:r>
          </a:p>
          <a:p>
            <a:pPr eaLnBrk="1" hangingPunct="1">
              <a:spcBef>
                <a:spcPct val="0"/>
              </a:spcBef>
            </a:pPr>
            <a:r>
              <a:rPr lang="tr-TR" smtClean="0"/>
              <a:t>3G, malum, çokca mobil Internet ve görüntülü görüşme için 3ncü nesil kablosuz iletişim teknolojisidir.</a:t>
            </a:r>
          </a:p>
          <a:p>
            <a:pPr eaLnBrk="1" hangingPunct="1">
              <a:spcBef>
                <a:spcPct val="0"/>
              </a:spcBef>
            </a:pPr>
            <a:r>
              <a:rPr lang="tr-TR" smtClean="0"/>
              <a:t>Megapiksel, cep telefonlarında ve dijital fotoğraf makinelerinde, elde edilen resimin piksel sayısı için sıkça kullanılan bir terimdir.</a:t>
            </a:r>
          </a:p>
          <a:p>
            <a:pPr eaLnBrk="1" hangingPunct="1">
              <a:spcBef>
                <a:spcPct val="0"/>
              </a:spcBef>
            </a:pPr>
            <a:r>
              <a:rPr lang="tr-TR" smtClean="0"/>
              <a:t>Mp3, dijital olarak kodlanmış bir ses dosyasıdır.</a:t>
            </a:r>
          </a:p>
          <a:p>
            <a:pPr eaLnBrk="1" hangingPunct="1">
              <a:spcBef>
                <a:spcPct val="0"/>
              </a:spcBef>
            </a:pPr>
            <a:endParaRPr lang="tr-TR" smtClean="0"/>
          </a:p>
          <a:p>
            <a:pPr eaLnBrk="1" hangingPunct="1">
              <a:spcBef>
                <a:spcPct val="0"/>
              </a:spcBef>
            </a:pPr>
            <a:r>
              <a:rPr lang="tr-TR" smtClean="0"/>
              <a:t>Görüldüğü üzere, çok uzun zamandır ve çok yaygın olarak, herkes, farkında olmadan belki de, dijital iletişim yöntemlerini kullanmaktadır.</a:t>
            </a:r>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36FDAD-9619-46A9-B153-0073C0FBDCE7}" type="slidenum">
              <a:rPr lang="en-US">
                <a:cs typeface="Arial" charset="0"/>
              </a:rPr>
              <a:pPr fontAlgn="base">
                <a:spcBef>
                  <a:spcPct val="0"/>
                </a:spcBef>
                <a:spcAft>
                  <a:spcPct val="0"/>
                </a:spcAft>
                <a:defRPr/>
              </a:pPr>
              <a:t>67</a:t>
            </a:fld>
            <a:endParaRPr lang="en-US">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Yukarıda verilen bütün terimler, bir “dijital” formatta kodlanmış metin, ses, resim ve görüntünün veya bir iletişim ortamını tanımlıyorlar.</a:t>
            </a:r>
          </a:p>
          <a:p>
            <a:pPr eaLnBrk="1" hangingPunct="1">
              <a:spcBef>
                <a:spcPct val="0"/>
              </a:spcBef>
            </a:pPr>
            <a:endParaRPr lang="tr-TR" smtClean="0"/>
          </a:p>
          <a:p>
            <a:pPr eaLnBrk="1" hangingPunct="1">
              <a:spcBef>
                <a:spcPct val="0"/>
              </a:spcBef>
            </a:pPr>
            <a:r>
              <a:rPr lang="tr-TR" smtClean="0"/>
              <a:t>Örneğin; HD, High Definition, yüksek çözünürlülükte görüntüyü tanımlar.</a:t>
            </a:r>
          </a:p>
          <a:p>
            <a:pPr eaLnBrk="1" hangingPunct="1">
              <a:spcBef>
                <a:spcPct val="0"/>
              </a:spcBef>
            </a:pPr>
            <a:r>
              <a:rPr lang="tr-TR" smtClean="0"/>
              <a:t>Bluetooth, en sık kullanılan kısa mesafe ses ve data iletim standardıdır.</a:t>
            </a:r>
          </a:p>
          <a:p>
            <a:pPr eaLnBrk="1" hangingPunct="1">
              <a:spcBef>
                <a:spcPct val="0"/>
              </a:spcBef>
            </a:pPr>
            <a:r>
              <a:rPr lang="tr-TR" smtClean="0"/>
              <a:t>3G, malum, çokca mobil Internet ve görüntülü görüşme için 3ncü nesil kablosuz iletişim teknolojisidir.</a:t>
            </a:r>
          </a:p>
          <a:p>
            <a:pPr eaLnBrk="1" hangingPunct="1">
              <a:spcBef>
                <a:spcPct val="0"/>
              </a:spcBef>
            </a:pPr>
            <a:r>
              <a:rPr lang="tr-TR" smtClean="0"/>
              <a:t>Megapiksel, cep telefonlarında ve dijital fotoğraf makinelerinde, elde edilen resimin piksel sayısı için sıkça kullanılan bir terimdir.</a:t>
            </a:r>
          </a:p>
          <a:p>
            <a:pPr eaLnBrk="1" hangingPunct="1">
              <a:spcBef>
                <a:spcPct val="0"/>
              </a:spcBef>
            </a:pPr>
            <a:r>
              <a:rPr lang="tr-TR" smtClean="0"/>
              <a:t>Mp3, dijital olarak kodlanmış bir ses dosyasıdır.</a:t>
            </a:r>
          </a:p>
          <a:p>
            <a:pPr eaLnBrk="1" hangingPunct="1">
              <a:spcBef>
                <a:spcPct val="0"/>
              </a:spcBef>
            </a:pPr>
            <a:endParaRPr lang="tr-TR" smtClean="0"/>
          </a:p>
          <a:p>
            <a:pPr eaLnBrk="1" hangingPunct="1">
              <a:spcBef>
                <a:spcPct val="0"/>
              </a:spcBef>
            </a:pPr>
            <a:r>
              <a:rPr lang="tr-TR" smtClean="0"/>
              <a:t>Görüldüğü üzere, çok uzun zamandır ve çok yaygın olarak, herkes, farkında olmadan belki de, dijital iletişim yöntemlerini kullanmaktadır.</a:t>
            </a:r>
          </a:p>
        </p:txBody>
      </p:sp>
      <p:sp>
        <p:nvSpPr>
          <p:cNvPr id="1290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D79B3C-8D0F-435C-8186-58E6A8D95081}" type="slidenum">
              <a:rPr lang="en-US">
                <a:cs typeface="Arial" charset="0"/>
              </a:rPr>
              <a:pPr fontAlgn="base">
                <a:spcBef>
                  <a:spcPct val="0"/>
                </a:spcBef>
                <a:spcAft>
                  <a:spcPct val="0"/>
                </a:spcAft>
                <a:defRPr/>
              </a:pPr>
              <a:t>75</a:t>
            </a:fld>
            <a:endParaRPr lang="en-US">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Yukarıda verilen bütün terimler, bir “dijital” formatta kodlanmış metin, ses, resim ve görüntünün veya bir iletişim ortamını tanımlıyorlar.</a:t>
            </a:r>
          </a:p>
          <a:p>
            <a:pPr eaLnBrk="1" hangingPunct="1">
              <a:spcBef>
                <a:spcPct val="0"/>
              </a:spcBef>
            </a:pPr>
            <a:endParaRPr lang="tr-TR" smtClean="0"/>
          </a:p>
          <a:p>
            <a:pPr eaLnBrk="1" hangingPunct="1">
              <a:spcBef>
                <a:spcPct val="0"/>
              </a:spcBef>
            </a:pPr>
            <a:r>
              <a:rPr lang="tr-TR" smtClean="0"/>
              <a:t>Örneğin; HD, High Definition, yüksek çözünürlülükte görüntüyü tanımlar.</a:t>
            </a:r>
          </a:p>
          <a:p>
            <a:pPr eaLnBrk="1" hangingPunct="1">
              <a:spcBef>
                <a:spcPct val="0"/>
              </a:spcBef>
            </a:pPr>
            <a:r>
              <a:rPr lang="tr-TR" smtClean="0"/>
              <a:t>Bluetooth, en sık kullanılan kısa mesafe ses ve data iletim standardıdır.</a:t>
            </a:r>
          </a:p>
          <a:p>
            <a:pPr eaLnBrk="1" hangingPunct="1">
              <a:spcBef>
                <a:spcPct val="0"/>
              </a:spcBef>
            </a:pPr>
            <a:r>
              <a:rPr lang="tr-TR" smtClean="0"/>
              <a:t>3G, malum, çokca mobil Internet ve görüntülü görüşme için 3ncü nesil kablosuz iletişim teknolojisidir.</a:t>
            </a:r>
          </a:p>
          <a:p>
            <a:pPr eaLnBrk="1" hangingPunct="1">
              <a:spcBef>
                <a:spcPct val="0"/>
              </a:spcBef>
            </a:pPr>
            <a:r>
              <a:rPr lang="tr-TR" smtClean="0"/>
              <a:t>Megapiksel, cep telefonlarında ve dijital fotoğraf makinelerinde, elde edilen resimin piksel sayısı için sıkça kullanılan bir terimdir.</a:t>
            </a:r>
          </a:p>
          <a:p>
            <a:pPr eaLnBrk="1" hangingPunct="1">
              <a:spcBef>
                <a:spcPct val="0"/>
              </a:spcBef>
            </a:pPr>
            <a:r>
              <a:rPr lang="tr-TR" smtClean="0"/>
              <a:t>Mp3, dijital olarak kodlanmış bir ses dosyasıdır.</a:t>
            </a:r>
          </a:p>
          <a:p>
            <a:pPr eaLnBrk="1" hangingPunct="1">
              <a:spcBef>
                <a:spcPct val="0"/>
              </a:spcBef>
            </a:pPr>
            <a:endParaRPr lang="tr-TR" smtClean="0"/>
          </a:p>
          <a:p>
            <a:pPr eaLnBrk="1" hangingPunct="1">
              <a:spcBef>
                <a:spcPct val="0"/>
              </a:spcBef>
            </a:pPr>
            <a:r>
              <a:rPr lang="tr-TR" smtClean="0"/>
              <a:t>Görüldüğü üzere, çok uzun zamandır ve çok yaygın olarak, herkes, farkında olmadan belki de, dijital iletişim yöntemlerini kullanmaktadır.</a:t>
            </a:r>
          </a:p>
        </p:txBody>
      </p:sp>
      <p:sp>
        <p:nvSpPr>
          <p:cNvPr id="1310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82C734-0DA4-46BC-930D-93EE213BB675}" type="slidenum">
              <a:rPr lang="en-US">
                <a:cs typeface="Arial" charset="0"/>
              </a:rPr>
              <a:pPr fontAlgn="base">
                <a:spcBef>
                  <a:spcPct val="0"/>
                </a:spcBef>
                <a:spcAft>
                  <a:spcPct val="0"/>
                </a:spcAft>
                <a:defRPr/>
              </a:pPr>
              <a:t>76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Yukarıda verilen bütün terimler, bir “dijital” formatta kodlanmış metin, ses, resim ve görüntünün veya bir iletişim ortamını tanımlıyorlar.</a:t>
            </a:r>
          </a:p>
          <a:p>
            <a:pPr eaLnBrk="1" hangingPunct="1">
              <a:spcBef>
                <a:spcPct val="0"/>
              </a:spcBef>
            </a:pPr>
            <a:endParaRPr lang="tr-TR" smtClean="0"/>
          </a:p>
          <a:p>
            <a:pPr eaLnBrk="1" hangingPunct="1">
              <a:spcBef>
                <a:spcPct val="0"/>
              </a:spcBef>
            </a:pPr>
            <a:r>
              <a:rPr lang="tr-TR" smtClean="0"/>
              <a:t>Örneğin; HD, High Definition, yüksek çözünürlülükte görüntüyü tanımlar.</a:t>
            </a:r>
          </a:p>
          <a:p>
            <a:pPr eaLnBrk="1" hangingPunct="1">
              <a:spcBef>
                <a:spcPct val="0"/>
              </a:spcBef>
            </a:pPr>
            <a:r>
              <a:rPr lang="tr-TR" smtClean="0"/>
              <a:t>Bluetooth, en sık kullanılan kısa mesafe ses ve data iletim standardıdır.</a:t>
            </a:r>
          </a:p>
          <a:p>
            <a:pPr eaLnBrk="1" hangingPunct="1">
              <a:spcBef>
                <a:spcPct val="0"/>
              </a:spcBef>
            </a:pPr>
            <a:r>
              <a:rPr lang="tr-TR" smtClean="0"/>
              <a:t>3G, malum, çokca mobil Internet ve görüntülü görüşme için 3ncü nesil kablosuz iletişim teknolojisidir.</a:t>
            </a:r>
          </a:p>
          <a:p>
            <a:pPr eaLnBrk="1" hangingPunct="1">
              <a:spcBef>
                <a:spcPct val="0"/>
              </a:spcBef>
            </a:pPr>
            <a:r>
              <a:rPr lang="tr-TR" smtClean="0"/>
              <a:t>Megapiksel, cep telefonlarında ve dijital fotoğraf makinelerinde, elde edilen resimin piksel sayısı için sıkça kullanılan bir terimdir.</a:t>
            </a:r>
          </a:p>
          <a:p>
            <a:pPr eaLnBrk="1" hangingPunct="1">
              <a:spcBef>
                <a:spcPct val="0"/>
              </a:spcBef>
            </a:pPr>
            <a:r>
              <a:rPr lang="tr-TR" smtClean="0"/>
              <a:t>Mp3, dijital olarak kodlanmış bir ses dosyasıdır.</a:t>
            </a:r>
          </a:p>
          <a:p>
            <a:pPr eaLnBrk="1" hangingPunct="1">
              <a:spcBef>
                <a:spcPct val="0"/>
              </a:spcBef>
            </a:pPr>
            <a:endParaRPr lang="tr-TR" smtClean="0"/>
          </a:p>
          <a:p>
            <a:pPr eaLnBrk="1" hangingPunct="1">
              <a:spcBef>
                <a:spcPct val="0"/>
              </a:spcBef>
            </a:pPr>
            <a:r>
              <a:rPr lang="tr-TR" smtClean="0"/>
              <a:t>Görüldüğü üzere, çok uzun zamandır ve çok yaygın olarak, herkes, farkında olmadan belki de, dijital iletişim yöntemlerini kullanmaktadır.</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4008EC-B4B5-427D-A905-E4AEF1EC5490}"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Artık dijital bir dosya veya paket haline gelen metni, sesi, resmi ve videoyu işlemek, saklamak ve iletmek çok kolaydır.</a:t>
            </a:r>
          </a:p>
          <a:p>
            <a:pPr eaLnBrk="1" hangingPunct="1">
              <a:spcBef>
                <a:spcPct val="0"/>
              </a:spcBef>
            </a:pPr>
            <a:endParaRPr lang="tr-TR" smtClean="0"/>
          </a:p>
          <a:p>
            <a:pPr eaLnBrk="1" hangingPunct="1">
              <a:spcBef>
                <a:spcPct val="0"/>
              </a:spcBef>
            </a:pPr>
            <a:r>
              <a:rPr lang="tr-TR" smtClean="0"/>
              <a:t>Eski fotoğraf makinelerini hatırlayalım. Fotoğraf çekildiği zaman, sonucun nasıl olacağını ancak fotoğrafçılarda filmleri tab ettikten sonra görebilirdiniz. Bugün, anında sonucun ne olduğunu biliyoruz.</a:t>
            </a:r>
          </a:p>
          <a:p>
            <a:pPr eaLnBrk="1" hangingPunct="1">
              <a:spcBef>
                <a:spcPct val="0"/>
              </a:spcBef>
            </a:pPr>
            <a:endParaRPr lang="tr-TR" smtClean="0"/>
          </a:p>
          <a:p>
            <a:pPr eaLnBrk="1" hangingPunct="1">
              <a:spcBef>
                <a:spcPct val="0"/>
              </a:spcBef>
            </a:pPr>
            <a:r>
              <a:rPr lang="tr-TR" smtClean="0"/>
              <a:t>MP3 müzik dosyalarını çok küçük MP3 çalarlar ile her yere taşıyor ve paylaşabiliyoruz.</a:t>
            </a:r>
          </a:p>
          <a:p>
            <a:pPr eaLnBrk="1" hangingPunct="1">
              <a:spcBef>
                <a:spcPct val="0"/>
              </a:spcBef>
            </a:pPr>
            <a:endParaRPr lang="tr-TR" smtClean="0"/>
          </a:p>
          <a:p>
            <a:pPr eaLnBrk="1" hangingPunct="1">
              <a:spcBef>
                <a:spcPct val="0"/>
              </a:spcBef>
            </a:pPr>
            <a:r>
              <a:rPr lang="tr-TR" smtClean="0"/>
              <a:t>Bugün, e-mail ile anında istediğimiz kadar kişiye isteğimizi iletebiliyoruz.</a:t>
            </a:r>
          </a:p>
          <a:p>
            <a:pPr eaLnBrk="1" hangingPunct="1">
              <a:spcBef>
                <a:spcPct val="0"/>
              </a:spcBef>
            </a:pPr>
            <a:endParaRPr lang="tr-TR" smtClean="0"/>
          </a:p>
          <a:p>
            <a:pPr eaLnBrk="1" hangingPunct="1">
              <a:spcBef>
                <a:spcPct val="0"/>
              </a:spcBef>
            </a:pPr>
            <a:r>
              <a:rPr lang="tr-TR" smtClean="0"/>
              <a:t>Bunun işlevselliklerin telsiz dünyasına bir yansımasının olmaması mümkün değildi, ve çok uzun zamandır da dijital telsiz sistem ve ürünleri dünya çapında kullanılmaktadır.</a:t>
            </a:r>
          </a:p>
          <a:p>
            <a:pPr eaLnBrk="1" hangingPunct="1">
              <a:spcBef>
                <a:spcPct val="0"/>
              </a:spcBef>
            </a:pPr>
            <a:endParaRPr lang="tr-TR" smtClean="0"/>
          </a:p>
          <a:p>
            <a:pPr eaLnBrk="1" hangingPunct="1">
              <a:spcBef>
                <a:spcPct val="0"/>
              </a:spcBef>
            </a:pPr>
            <a:endParaRPr lang="tr-TR"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BA3E73-CAF4-45C9-8FE0-13CCE0DD2E1E}"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Dijital telsiz nedir?</a:t>
            </a:r>
          </a:p>
          <a:p>
            <a:pPr eaLnBrk="1" hangingPunct="1">
              <a:spcBef>
                <a:spcPct val="0"/>
              </a:spcBef>
            </a:pPr>
            <a:endParaRPr lang="tr-TR" smtClean="0"/>
          </a:p>
          <a:p>
            <a:pPr eaLnBrk="1" hangingPunct="1">
              <a:spcBef>
                <a:spcPct val="0"/>
              </a:spcBef>
            </a:pPr>
            <a:r>
              <a:rPr lang="tr-TR" smtClean="0"/>
              <a:t>Bir telsiz cihazına dijital diyebilmemiz için öncelikle dijital bir modülasyon tekniği kullanmalı ve kullanıcının sesini dijital bir formatta iletmelidir.</a:t>
            </a:r>
          </a:p>
          <a:p>
            <a:pPr eaLnBrk="1" hangingPunct="1">
              <a:spcBef>
                <a:spcPct val="0"/>
              </a:spcBef>
            </a:pPr>
            <a:endParaRPr lang="tr-TR" smtClean="0"/>
          </a:p>
          <a:p>
            <a:pPr eaLnBrk="1" hangingPunct="1">
              <a:spcBef>
                <a:spcPct val="0"/>
              </a:spcBef>
            </a:pPr>
            <a:r>
              <a:rPr lang="tr-TR" smtClean="0"/>
              <a:t>Burada “kodlanmış” kelimesinin altını çizmek gerekiyor. Çünkü, E1 sistemlerinde mesela ses transferi için 64 kbps’lik bir dijital data gönderim oranı vardır. Böyle bir oranın telsiz üzerinden iletilmesi mümkün değildir. O yüzden, telsiz sesi önce dijitale çevirir ve daha sonra bunu belirli bir formatta kodlar. Kodlama sayesinde ses ancak telsiz kanalı üzerinden iletilebilecek data oranına düşer.</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A6EC4-39DF-4B46-AB7D-458E3B90DCE6}" type="slidenum">
              <a:rPr lang="tr-TR">
                <a:cs typeface="Arial" charset="0"/>
              </a:rPr>
              <a:pPr fontAlgn="base">
                <a:spcBef>
                  <a:spcPct val="0"/>
                </a:spcBef>
                <a:spcAft>
                  <a:spcPct val="0"/>
                </a:spcAft>
                <a:defRPr/>
              </a:pPr>
              <a:t>7</a:t>
            </a:fld>
            <a:endParaRPr lang="tr-T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Dijital telsizin analog telsize göre üstünlükleri nelerdir? </a:t>
            </a:r>
          </a:p>
          <a:p>
            <a:pPr eaLnBrk="1" hangingPunct="1">
              <a:spcBef>
                <a:spcPct val="0"/>
              </a:spcBef>
            </a:pPr>
            <a:endParaRPr lang="tr-TR" smtClean="0"/>
          </a:p>
          <a:p>
            <a:pPr eaLnBrk="1" hangingPunct="1">
              <a:spcBef>
                <a:spcPct val="0"/>
              </a:spcBef>
            </a:pPr>
            <a:r>
              <a:rPr lang="tr-TR" smtClean="0"/>
              <a:t>Bu üstünlük ve faydalara Mototrbo teknolojisi üzerinden bakacağız.</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B394BA-2A74-4F1B-ACBC-88CDFA277F76}"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Frekans Verimliliği:</a:t>
            </a:r>
          </a:p>
          <a:p>
            <a:pPr eaLnBrk="1" hangingPunct="1">
              <a:spcBef>
                <a:spcPct val="0"/>
              </a:spcBef>
            </a:pPr>
            <a:endParaRPr lang="tr-TR" smtClean="0"/>
          </a:p>
          <a:p>
            <a:pPr eaLnBrk="1" hangingPunct="1">
              <a:spcBef>
                <a:spcPct val="0"/>
              </a:spcBef>
            </a:pPr>
            <a:r>
              <a:rPr lang="tr-TR" smtClean="0"/>
              <a:t>Yukarıdaki çizimde her bir düz bar 12.5 kHz’lik bir kanalı ifade eder. Turuncu ve mavi barlar, analog kanalları ve beyaz bar ise dijital bir kanalı göstermektedir.  </a:t>
            </a:r>
          </a:p>
          <a:p>
            <a:pPr eaLnBrk="1" hangingPunct="1">
              <a:spcBef>
                <a:spcPct val="0"/>
              </a:spcBef>
            </a:pPr>
            <a:endParaRPr lang="tr-TR" smtClean="0"/>
          </a:p>
          <a:p>
            <a:pPr eaLnBrk="1" hangingPunct="1">
              <a:spcBef>
                <a:spcPct val="0"/>
              </a:spcBef>
            </a:pPr>
            <a:r>
              <a:rPr lang="tr-TR" smtClean="0"/>
              <a:t>Frekans kıt bir kaynaktır. Artan kullanıcı talebine rağmen, frekans kaynağında bir artış olması söz konusu değildir.  O halde yapılması gereken mevcut kıt kaynağı daha verimli kullanmaktır. Bu ancak dijital teknikler ile mümkündür. </a:t>
            </a:r>
          </a:p>
          <a:p>
            <a:pPr eaLnBrk="1" hangingPunct="1">
              <a:spcBef>
                <a:spcPct val="0"/>
              </a:spcBef>
            </a:pPr>
            <a:endParaRPr lang="tr-TR" smtClean="0"/>
          </a:p>
          <a:p>
            <a:pPr eaLnBrk="1" hangingPunct="1">
              <a:spcBef>
                <a:spcPct val="0"/>
              </a:spcBef>
            </a:pPr>
            <a:endParaRPr lang="tr-TR"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7D336-FF57-4D56-848F-123F733F26B7}"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baseline="0">
                <a:latin typeface="Tekton Pro" pitchFamily="34"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chemeClr val="tx1">
                    <a:lumMod val="65000"/>
                    <a:lumOff val="3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a:xfrm>
            <a:off x="457200" y="6356350"/>
            <a:ext cx="1371600" cy="365125"/>
          </a:xfrm>
          <a:prstGeom prst="rect">
            <a:avLst/>
          </a:prstGeom>
        </p:spPr>
        <p:txBody>
          <a:bodyPr/>
          <a:lstStyle>
            <a:lvl1pPr fontAlgn="auto">
              <a:spcBef>
                <a:spcPts val="0"/>
              </a:spcBef>
              <a:spcAft>
                <a:spcPts val="0"/>
              </a:spcAft>
              <a:defRPr>
                <a:latin typeface="+mn-lt"/>
                <a:cs typeface="+mn-cs"/>
              </a:defRPr>
            </a:lvl1pPr>
          </a:lstStyle>
          <a:p>
            <a:pPr>
              <a:defRPr/>
            </a:pPr>
            <a:fld id="{838000BD-AD17-4168-B748-CF2C9D658CA6}" type="datetime1">
              <a:rPr lang="en-US"/>
              <a:pPr>
                <a:defRPr/>
              </a:pPr>
              <a:t>12/31/2014</a:t>
            </a:fld>
            <a:endParaRPr lang="en-US" dirty="0"/>
          </a:p>
        </p:txBody>
      </p:sp>
      <p:sp>
        <p:nvSpPr>
          <p:cNvPr id="5" name="Footer Placeholder 4"/>
          <p:cNvSpPr>
            <a:spLocks noGrp="1"/>
          </p:cNvSpPr>
          <p:nvPr>
            <p:ph type="ftr" sz="quarter" idx="11"/>
          </p:nvPr>
        </p:nvSpPr>
        <p:spPr>
          <a:xfrm>
            <a:off x="2590800" y="6356350"/>
            <a:ext cx="4191000" cy="365125"/>
          </a:xfrm>
          <a:prstGeom prst="rect">
            <a:avLst/>
          </a:prstGeom>
        </p:spPr>
        <p:txBody>
          <a:bodyPr/>
          <a:lstStyle>
            <a:lvl1pPr fontAlgn="auto">
              <a:spcBef>
                <a:spcPts val="0"/>
              </a:spcBef>
              <a:spcAft>
                <a:spcPts val="0"/>
              </a:spcAft>
              <a:defRPr>
                <a:latin typeface="+mn-lt"/>
                <a:cs typeface="+mn-cs"/>
              </a:defRPr>
            </a:lvl1pPr>
          </a:lstStyle>
          <a:p>
            <a:pPr>
              <a:defRPr/>
            </a:pPr>
            <a:r>
              <a:rPr lang="en-US"/>
              <a:t>All Information contained within this presentation is confidential and belongs solely to AIR, American International Radio, Inc. and its subsidiaries and is copyright protected. ©</a:t>
            </a:r>
          </a:p>
        </p:txBody>
      </p:sp>
      <p:sp>
        <p:nvSpPr>
          <p:cNvPr id="6" name="Slide Number Placeholder 5"/>
          <p:cNvSpPr>
            <a:spLocks noGrp="1"/>
          </p:cNvSpPr>
          <p:nvPr>
            <p:ph type="sldNum" sz="quarter" idx="12"/>
          </p:nvPr>
        </p:nvSpPr>
        <p:spPr>
          <a:xfrm>
            <a:off x="7696200" y="6356350"/>
            <a:ext cx="990600" cy="365125"/>
          </a:xfrm>
          <a:prstGeom prst="rect">
            <a:avLst/>
          </a:prstGeom>
        </p:spPr>
        <p:txBody>
          <a:bodyPr/>
          <a:lstStyle>
            <a:lvl1pPr fontAlgn="auto">
              <a:spcBef>
                <a:spcPts val="0"/>
              </a:spcBef>
              <a:spcAft>
                <a:spcPts val="0"/>
              </a:spcAft>
              <a:defRPr>
                <a:latin typeface="+mn-lt"/>
                <a:cs typeface="+mn-cs"/>
              </a:defRPr>
            </a:lvl1pPr>
          </a:lstStyle>
          <a:p>
            <a:pPr>
              <a:defRPr/>
            </a:pPr>
            <a:fld id="{32BAC711-6FF3-4A24-9A6E-E54DB3D752AC}" type="slidenum">
              <a:rPr lang="en-US"/>
              <a:pPr>
                <a:defRPr/>
              </a:pPr>
              <a:t>‹#›</a:t>
            </a:fld>
            <a:endParaRPr lang="en-US"/>
          </a:p>
        </p:txBody>
      </p:sp>
    </p:spTree>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6553200" cy="944562"/>
          </a:xfrm>
        </p:spPr>
        <p:txBody>
          <a:bodyPr>
            <a:no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 y="6356350"/>
            <a:ext cx="1219200" cy="365125"/>
          </a:xfrm>
          <a:prstGeom prst="rect">
            <a:avLst/>
          </a:prstGeom>
        </p:spPr>
        <p:txBody>
          <a:bodyPr/>
          <a:lstStyle>
            <a:lvl1pPr fontAlgn="auto">
              <a:spcBef>
                <a:spcPts val="0"/>
              </a:spcBef>
              <a:spcAft>
                <a:spcPts val="0"/>
              </a:spcAft>
              <a:defRPr sz="800">
                <a:latin typeface="Dienstag" pitchFamily="50" charset="0"/>
                <a:cs typeface="+mn-cs"/>
              </a:defRPr>
            </a:lvl1pPr>
          </a:lstStyle>
          <a:p>
            <a:pPr>
              <a:defRPr/>
            </a:pPr>
            <a:fld id="{A84C0C17-6516-4644-8FB4-744381E1FC58}" type="datetime1">
              <a:rPr lang="en-US"/>
              <a:pPr>
                <a:defRPr/>
              </a:pPr>
              <a:t>12/31/2014</a:t>
            </a:fld>
            <a:endParaRPr lang="en-US" dirty="0"/>
          </a:p>
        </p:txBody>
      </p:sp>
      <p:sp>
        <p:nvSpPr>
          <p:cNvPr id="5" name="Footer Placeholder 4"/>
          <p:cNvSpPr>
            <a:spLocks noGrp="1"/>
          </p:cNvSpPr>
          <p:nvPr>
            <p:ph type="ftr" sz="quarter" idx="11"/>
          </p:nvPr>
        </p:nvSpPr>
        <p:spPr>
          <a:xfrm>
            <a:off x="2514600" y="6356350"/>
            <a:ext cx="4038600" cy="365125"/>
          </a:xfrm>
          <a:prstGeom prst="rect">
            <a:avLst/>
          </a:prstGeom>
        </p:spPr>
        <p:txBody>
          <a:bodyPr/>
          <a:lstStyle>
            <a:lvl1pPr fontAlgn="auto">
              <a:spcBef>
                <a:spcPts val="0"/>
              </a:spcBef>
              <a:spcAft>
                <a:spcPts val="0"/>
              </a:spcAft>
              <a:defRPr sz="600">
                <a:latin typeface="Dienstag" pitchFamily="50" charset="0"/>
                <a:cs typeface="+mn-cs"/>
              </a:defRPr>
            </a:lvl1pPr>
          </a:lstStyle>
          <a:p>
            <a:pPr>
              <a:defRPr/>
            </a:pPr>
            <a:r>
              <a:rPr lang="en-US"/>
              <a:t>All Information contained within this presentation is confidential and belongs solely to AIR, American International Radio, Inc. and its subsidiaries and is copyright protected. ©</a:t>
            </a:r>
          </a:p>
        </p:txBody>
      </p:sp>
      <p:sp>
        <p:nvSpPr>
          <p:cNvPr id="6" name="Slide Number Placeholder 5"/>
          <p:cNvSpPr>
            <a:spLocks noGrp="1"/>
          </p:cNvSpPr>
          <p:nvPr>
            <p:ph type="sldNum" sz="quarter" idx="12"/>
          </p:nvPr>
        </p:nvSpPr>
        <p:spPr>
          <a:xfrm>
            <a:off x="7467600" y="6356350"/>
            <a:ext cx="1219200" cy="365125"/>
          </a:xfrm>
          <a:prstGeom prst="rect">
            <a:avLst/>
          </a:prstGeom>
        </p:spPr>
        <p:txBody>
          <a:bodyPr/>
          <a:lstStyle>
            <a:lvl1pPr fontAlgn="auto">
              <a:spcBef>
                <a:spcPts val="0"/>
              </a:spcBef>
              <a:spcAft>
                <a:spcPts val="0"/>
              </a:spcAft>
              <a:defRPr sz="800">
                <a:latin typeface="Dienstag" pitchFamily="50" charset="0"/>
                <a:cs typeface="+mn-cs"/>
              </a:defRPr>
            </a:lvl1pPr>
          </a:lstStyle>
          <a:p>
            <a:pPr>
              <a:defRPr/>
            </a:pPr>
            <a:fld id="{72639884-F640-4A96-8139-BB0FC336DC7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1371600" cy="365125"/>
          </a:xfrm>
          <a:prstGeom prst="rect">
            <a:avLst/>
          </a:prstGeom>
        </p:spPr>
        <p:txBody>
          <a:bodyPr/>
          <a:lstStyle>
            <a:lvl1pPr fontAlgn="auto">
              <a:spcBef>
                <a:spcPts val="0"/>
              </a:spcBef>
              <a:spcAft>
                <a:spcPts val="0"/>
              </a:spcAft>
              <a:defRPr>
                <a:latin typeface="+mn-lt"/>
                <a:cs typeface="+mn-cs"/>
              </a:defRPr>
            </a:lvl1pPr>
          </a:lstStyle>
          <a:p>
            <a:pPr>
              <a:defRPr/>
            </a:pPr>
            <a:fld id="{D542DCE2-E7F8-4528-B218-3B95F1BC4992}" type="datetime1">
              <a:rPr lang="en-US"/>
              <a:pPr>
                <a:defRPr/>
              </a:pPr>
              <a:t>12/31/2014</a:t>
            </a:fld>
            <a:endParaRPr lang="en-US"/>
          </a:p>
        </p:txBody>
      </p:sp>
      <p:sp>
        <p:nvSpPr>
          <p:cNvPr id="6" name="Footer Placeholder 5"/>
          <p:cNvSpPr>
            <a:spLocks noGrp="1"/>
          </p:cNvSpPr>
          <p:nvPr>
            <p:ph type="ftr" sz="quarter" idx="11"/>
          </p:nvPr>
        </p:nvSpPr>
        <p:spPr>
          <a:xfrm>
            <a:off x="2590800" y="6356350"/>
            <a:ext cx="4191000" cy="365125"/>
          </a:xfrm>
          <a:prstGeom prst="rect">
            <a:avLst/>
          </a:prstGeom>
        </p:spPr>
        <p:txBody>
          <a:bodyPr/>
          <a:lstStyle>
            <a:lvl1pPr fontAlgn="auto">
              <a:spcBef>
                <a:spcPts val="0"/>
              </a:spcBef>
              <a:spcAft>
                <a:spcPts val="0"/>
              </a:spcAft>
              <a:defRPr>
                <a:latin typeface="+mn-lt"/>
                <a:cs typeface="+mn-cs"/>
              </a:defRPr>
            </a:lvl1pPr>
          </a:lstStyle>
          <a:p>
            <a:pPr>
              <a:defRPr/>
            </a:pPr>
            <a:r>
              <a:rPr lang="en-US"/>
              <a:t>All Information contained within this presentation is confidential and belongs solely to AIR, American International Radio, Inc. and its subsidiaries and is copyright protected. ©</a:t>
            </a:r>
          </a:p>
        </p:txBody>
      </p:sp>
      <p:sp>
        <p:nvSpPr>
          <p:cNvPr id="7" name="Slide Number Placeholder 6"/>
          <p:cNvSpPr>
            <a:spLocks noGrp="1"/>
          </p:cNvSpPr>
          <p:nvPr>
            <p:ph type="sldNum" sz="quarter" idx="12"/>
          </p:nvPr>
        </p:nvSpPr>
        <p:spPr>
          <a:xfrm>
            <a:off x="7696200" y="6356350"/>
            <a:ext cx="990600" cy="365125"/>
          </a:xfrm>
          <a:prstGeom prst="rect">
            <a:avLst/>
          </a:prstGeom>
        </p:spPr>
        <p:txBody>
          <a:bodyPr/>
          <a:lstStyle>
            <a:lvl1pPr fontAlgn="auto">
              <a:spcBef>
                <a:spcPts val="0"/>
              </a:spcBef>
              <a:spcAft>
                <a:spcPts val="0"/>
              </a:spcAft>
              <a:defRPr>
                <a:latin typeface="+mn-lt"/>
                <a:cs typeface="+mn-cs"/>
              </a:defRPr>
            </a:lvl1pPr>
          </a:lstStyle>
          <a:p>
            <a:pPr>
              <a:defRPr/>
            </a:pPr>
            <a:fld id="{AB9C6165-5B2A-4626-9D7A-840B63DF237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1371600" cy="365125"/>
          </a:xfrm>
          <a:prstGeom prst="rect">
            <a:avLst/>
          </a:prstGeom>
        </p:spPr>
        <p:txBody>
          <a:bodyPr/>
          <a:lstStyle>
            <a:lvl1pPr fontAlgn="auto">
              <a:spcBef>
                <a:spcPts val="0"/>
              </a:spcBef>
              <a:spcAft>
                <a:spcPts val="0"/>
              </a:spcAft>
              <a:defRPr>
                <a:latin typeface="+mn-lt"/>
                <a:cs typeface="+mn-cs"/>
              </a:defRPr>
            </a:lvl1pPr>
          </a:lstStyle>
          <a:p>
            <a:pPr>
              <a:defRPr/>
            </a:pPr>
            <a:fld id="{9F9A05CB-69A3-441B-9424-84AD637DAE0A}" type="datetime1">
              <a:rPr lang="en-US"/>
              <a:pPr>
                <a:defRPr/>
              </a:pPr>
              <a:t>12/31/2014</a:t>
            </a:fld>
            <a:endParaRPr lang="en-US"/>
          </a:p>
        </p:txBody>
      </p:sp>
      <p:sp>
        <p:nvSpPr>
          <p:cNvPr id="8" name="Footer Placeholder 7"/>
          <p:cNvSpPr>
            <a:spLocks noGrp="1"/>
          </p:cNvSpPr>
          <p:nvPr>
            <p:ph type="ftr" sz="quarter" idx="11"/>
          </p:nvPr>
        </p:nvSpPr>
        <p:spPr>
          <a:xfrm>
            <a:off x="2590800" y="6356350"/>
            <a:ext cx="4191000" cy="365125"/>
          </a:xfrm>
          <a:prstGeom prst="rect">
            <a:avLst/>
          </a:prstGeom>
        </p:spPr>
        <p:txBody>
          <a:bodyPr/>
          <a:lstStyle>
            <a:lvl1pPr fontAlgn="auto">
              <a:spcBef>
                <a:spcPts val="0"/>
              </a:spcBef>
              <a:spcAft>
                <a:spcPts val="0"/>
              </a:spcAft>
              <a:defRPr>
                <a:latin typeface="+mn-lt"/>
                <a:cs typeface="+mn-cs"/>
              </a:defRPr>
            </a:lvl1pPr>
          </a:lstStyle>
          <a:p>
            <a:pPr>
              <a:defRPr/>
            </a:pPr>
            <a:r>
              <a:rPr lang="en-US"/>
              <a:t>All Information contained within this presentation is confidential and belongs solely to AIR, American International Radio, Inc. and its subsidiaries and is copyright protected. ©</a:t>
            </a:r>
          </a:p>
        </p:txBody>
      </p:sp>
      <p:sp>
        <p:nvSpPr>
          <p:cNvPr id="9" name="Slide Number Placeholder 8"/>
          <p:cNvSpPr>
            <a:spLocks noGrp="1"/>
          </p:cNvSpPr>
          <p:nvPr>
            <p:ph type="sldNum" sz="quarter" idx="12"/>
          </p:nvPr>
        </p:nvSpPr>
        <p:spPr>
          <a:xfrm>
            <a:off x="7696200" y="6356350"/>
            <a:ext cx="990600" cy="365125"/>
          </a:xfrm>
          <a:prstGeom prst="rect">
            <a:avLst/>
          </a:prstGeom>
        </p:spPr>
        <p:txBody>
          <a:bodyPr/>
          <a:lstStyle>
            <a:lvl1pPr fontAlgn="auto">
              <a:spcBef>
                <a:spcPts val="0"/>
              </a:spcBef>
              <a:spcAft>
                <a:spcPts val="0"/>
              </a:spcAft>
              <a:defRPr>
                <a:latin typeface="+mn-lt"/>
                <a:cs typeface="+mn-cs"/>
              </a:defRPr>
            </a:lvl1pPr>
          </a:lstStyle>
          <a:p>
            <a:pPr>
              <a:defRPr/>
            </a:pPr>
            <a:fld id="{91394FB2-B380-41EB-8DE2-4872E7AC299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tx1">
                <a:lumMod val="95000"/>
                <a:lumOff val="5000"/>
              </a:schemeClr>
            </a:gs>
            <a:gs pos="89000">
              <a:schemeClr val="tx1">
                <a:lumMod val="65000"/>
                <a:lumOff val="35000"/>
              </a:schemeClr>
            </a:gs>
            <a:gs pos="89000">
              <a:schemeClr val="tx1">
                <a:lumMod val="50000"/>
                <a:lumOff val="5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14600" y="152400"/>
            <a:ext cx="65532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2" descr="C:\Users\Erdal Nohut\Desktop\sil\air4.png"/>
          <p:cNvPicPr>
            <a:picLocks noChangeAspect="1" noChangeArrowheads="1"/>
          </p:cNvPicPr>
          <p:nvPr userDrawn="1"/>
        </p:nvPicPr>
        <p:blipFill>
          <a:blip r:embed="rId8" cstate="print">
            <a:clrChange>
              <a:clrFrom>
                <a:srgbClr val="709AD1"/>
              </a:clrFrom>
              <a:clrTo>
                <a:srgbClr val="709AD1">
                  <a:alpha val="0"/>
                </a:srgbClr>
              </a:clrTo>
            </a:clrChange>
          </a:blip>
          <a:srcRect/>
          <a:stretch>
            <a:fillRect/>
          </a:stretch>
        </p:blipFill>
        <p:spPr bwMode="auto">
          <a:xfrm>
            <a:off x="4038600" y="6324600"/>
            <a:ext cx="1066800" cy="480414"/>
          </a:xfrm>
          <a:prstGeom prst="rect">
            <a:avLst/>
          </a:prstGeom>
          <a:noFill/>
          <a:effectLst>
            <a:glow rad="228600">
              <a:schemeClr val="accent5">
                <a:satMod val="175000"/>
                <a:alpha val="40000"/>
              </a:schemeClr>
            </a:glow>
          </a:effec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4" r:id="rId5"/>
    <p:sldLayoutId id="2147483659" r:id="rId6"/>
  </p:sldLayoutIdLst>
  <p:timing>
    <p:tnLst>
      <p:par>
        <p:cTn id="1" dur="indefinite" restart="never" nodeType="tmRoot"/>
      </p:par>
    </p:tnLst>
  </p:timing>
  <p:hf hdr="0"/>
  <p:txStyles>
    <p:titleStyle>
      <a:lvl1pPr algn="ctr" rtl="0" eaLnBrk="0" fontAlgn="base" hangingPunct="0">
        <a:spcBef>
          <a:spcPct val="0"/>
        </a:spcBef>
        <a:spcAft>
          <a:spcPct val="0"/>
        </a:spcAft>
        <a:defRPr sz="4000" b="1" kern="1200">
          <a:solidFill>
            <a:schemeClr val="tx1"/>
          </a:solidFill>
          <a:latin typeface="Corbel" pitchFamily="34" charset="0"/>
          <a:ea typeface="+mj-ea"/>
          <a:cs typeface="+mj-cs"/>
        </a:defRPr>
      </a:lvl1pPr>
      <a:lvl2pPr algn="ctr" rtl="0" eaLnBrk="0" fontAlgn="base" hangingPunct="0">
        <a:spcBef>
          <a:spcPct val="0"/>
        </a:spcBef>
        <a:spcAft>
          <a:spcPct val="0"/>
        </a:spcAft>
        <a:defRPr sz="4000" b="1">
          <a:solidFill>
            <a:schemeClr val="tx1"/>
          </a:solidFill>
          <a:latin typeface="Corbel" pitchFamily="34" charset="0"/>
        </a:defRPr>
      </a:lvl2pPr>
      <a:lvl3pPr algn="ctr" rtl="0" eaLnBrk="0" fontAlgn="base" hangingPunct="0">
        <a:spcBef>
          <a:spcPct val="0"/>
        </a:spcBef>
        <a:spcAft>
          <a:spcPct val="0"/>
        </a:spcAft>
        <a:defRPr sz="4000" b="1">
          <a:solidFill>
            <a:schemeClr val="tx1"/>
          </a:solidFill>
          <a:latin typeface="Corbel" pitchFamily="34" charset="0"/>
        </a:defRPr>
      </a:lvl3pPr>
      <a:lvl4pPr algn="ctr" rtl="0" eaLnBrk="0" fontAlgn="base" hangingPunct="0">
        <a:spcBef>
          <a:spcPct val="0"/>
        </a:spcBef>
        <a:spcAft>
          <a:spcPct val="0"/>
        </a:spcAft>
        <a:defRPr sz="4000" b="1">
          <a:solidFill>
            <a:schemeClr val="tx1"/>
          </a:solidFill>
          <a:latin typeface="Corbel" pitchFamily="34" charset="0"/>
        </a:defRPr>
      </a:lvl4pPr>
      <a:lvl5pPr algn="ctr" rtl="0" eaLnBrk="0" fontAlgn="base" hangingPunct="0">
        <a:spcBef>
          <a:spcPct val="0"/>
        </a:spcBef>
        <a:spcAft>
          <a:spcPct val="0"/>
        </a:spcAft>
        <a:defRPr sz="4000" b="1">
          <a:solidFill>
            <a:schemeClr val="tx1"/>
          </a:solidFill>
          <a:latin typeface="Corbel" pitchFamily="34" charset="0"/>
        </a:defRPr>
      </a:lvl5pPr>
      <a:lvl6pPr marL="457200" algn="ctr" rtl="0" fontAlgn="base">
        <a:spcBef>
          <a:spcPct val="0"/>
        </a:spcBef>
        <a:spcAft>
          <a:spcPct val="0"/>
        </a:spcAft>
        <a:defRPr sz="4000" b="1">
          <a:solidFill>
            <a:schemeClr val="tx1"/>
          </a:solidFill>
          <a:latin typeface="Corbel" pitchFamily="34" charset="0"/>
        </a:defRPr>
      </a:lvl6pPr>
      <a:lvl7pPr marL="914400" algn="ctr" rtl="0" fontAlgn="base">
        <a:spcBef>
          <a:spcPct val="0"/>
        </a:spcBef>
        <a:spcAft>
          <a:spcPct val="0"/>
        </a:spcAft>
        <a:defRPr sz="4000" b="1">
          <a:solidFill>
            <a:schemeClr val="tx1"/>
          </a:solidFill>
          <a:latin typeface="Corbel" pitchFamily="34" charset="0"/>
        </a:defRPr>
      </a:lvl7pPr>
      <a:lvl8pPr marL="1371600" algn="ctr" rtl="0" fontAlgn="base">
        <a:spcBef>
          <a:spcPct val="0"/>
        </a:spcBef>
        <a:spcAft>
          <a:spcPct val="0"/>
        </a:spcAft>
        <a:defRPr sz="4000" b="1">
          <a:solidFill>
            <a:schemeClr val="tx1"/>
          </a:solidFill>
          <a:latin typeface="Corbel" pitchFamily="34" charset="0"/>
        </a:defRPr>
      </a:lvl8pPr>
      <a:lvl9pPr marL="1828800" algn="ctr" rtl="0" fontAlgn="base">
        <a:spcBef>
          <a:spcPct val="0"/>
        </a:spcBef>
        <a:spcAft>
          <a:spcPct val="0"/>
        </a:spcAft>
        <a:defRPr sz="4000" b="1">
          <a:solidFill>
            <a:schemeClr val="tx1"/>
          </a:solidFill>
          <a:latin typeface="Corbel"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bg1"/>
          </a:solidFill>
          <a:latin typeface="Corbel" pitchFamily="34" charset="0"/>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bg1"/>
          </a:solidFill>
          <a:latin typeface="Corbel" pitchFamily="34" charset="0"/>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bg1"/>
          </a:solidFill>
          <a:latin typeface="Corbel" pitchFamily="34" charset="0"/>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bg1"/>
          </a:solidFill>
          <a:latin typeface="Corbel" pitchFamily="34" charset="0"/>
          <a:ea typeface="+mn-ea"/>
          <a:cs typeface="+mn-cs"/>
        </a:defRPr>
      </a:lvl4pPr>
      <a:lvl5pPr marL="2057400" indent="-228600" algn="l" rtl="0" eaLnBrk="0" fontAlgn="base" hangingPunct="0">
        <a:spcBef>
          <a:spcPct val="20000"/>
        </a:spcBef>
        <a:spcAft>
          <a:spcPct val="0"/>
        </a:spcAft>
        <a:buFont typeface="Arial" charset="0"/>
        <a:buChar char="»"/>
        <a:defRPr b="1" kern="1200">
          <a:solidFill>
            <a:schemeClr val="bg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2.jpe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8.png"/><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1.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2 4"/>
          <p:cNvSpPr/>
          <p:nvPr/>
        </p:nvSpPr>
        <p:spPr>
          <a:xfrm>
            <a:off x="-1735137" y="15875"/>
            <a:ext cx="13487400" cy="5867400"/>
          </a:xfrm>
          <a:prstGeom prst="irregularSeal2">
            <a:avLst/>
          </a:prstGeom>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 name="Title 1"/>
          <p:cNvSpPr>
            <a:spLocks noGrp="1"/>
          </p:cNvSpPr>
          <p:nvPr>
            <p:ph type="ctrTitle"/>
          </p:nvPr>
        </p:nvSpPr>
        <p:spPr>
          <a:xfrm>
            <a:off x="304800" y="1905000"/>
            <a:ext cx="7772400" cy="1470025"/>
          </a:xfrm>
        </p:spPr>
        <p:txBody>
          <a:bodyPr rtlCol="0"/>
          <a:lstStyle/>
          <a:p>
            <a:pPr algn="l" eaLnBrk="1" fontAlgn="auto" hangingPunct="1">
              <a:spcAft>
                <a:spcPts val="0"/>
              </a:spcAft>
              <a:defRPr/>
            </a:pPr>
            <a:r>
              <a:rPr lang="tr-TR" sz="8800" dirty="0" smtClean="0">
                <a:ln w="38100">
                  <a:solidFill>
                    <a:schemeClr val="bg2"/>
                  </a:solidFill>
                </a:ln>
                <a:solidFill>
                  <a:schemeClr val="bg2"/>
                </a:solidFill>
                <a:effectLst>
                  <a:outerShdw blurRad="38100" dist="38100" dir="2700000" algn="tl">
                    <a:srgbClr val="000000">
                      <a:alpha val="43137"/>
                    </a:srgbClr>
                  </a:outerShdw>
                </a:effectLst>
                <a:latin typeface="Corbel" pitchFamily="34" charset="0"/>
              </a:rPr>
              <a:t>MOTO</a:t>
            </a:r>
            <a:r>
              <a:rPr lang="tr-TR" sz="8800" i="1" dirty="0" smtClean="0">
                <a:ln w="38100">
                  <a:solidFill>
                    <a:schemeClr val="bg1"/>
                  </a:solidFill>
                  <a:prstDash val="solid"/>
                </a:ln>
                <a:noFill/>
                <a:effectLst>
                  <a:outerShdw blurRad="38100" dist="38100" dir="2700000" algn="tl" rotWithShape="0">
                    <a:srgbClr val="000000">
                      <a:alpha val="43137"/>
                    </a:srgbClr>
                  </a:outerShdw>
                </a:effectLst>
                <a:latin typeface="Corbel" pitchFamily="34" charset="0"/>
              </a:rPr>
              <a:t>TRBO</a:t>
            </a:r>
            <a:endParaRPr lang="en-US" sz="8800" i="1" dirty="0">
              <a:ln w="38100">
                <a:solidFill>
                  <a:schemeClr val="bg1"/>
                </a:solidFill>
                <a:prstDash val="solid"/>
              </a:ln>
              <a:noFill/>
              <a:effectLst>
                <a:outerShdw blurRad="38100" dist="38100" dir="2700000" algn="tl" rotWithShape="0">
                  <a:srgbClr val="000000">
                    <a:alpha val="43137"/>
                  </a:srgbClr>
                </a:outerShdw>
              </a:effectLst>
              <a:latin typeface="Corbel" pitchFamily="34" charset="0"/>
            </a:endParaRPr>
          </a:p>
        </p:txBody>
      </p:sp>
      <p:sp>
        <p:nvSpPr>
          <p:cNvPr id="3" name="Subtitle 2"/>
          <p:cNvSpPr>
            <a:spLocks noGrp="1"/>
          </p:cNvSpPr>
          <p:nvPr>
            <p:ph type="subTitle" idx="1"/>
          </p:nvPr>
        </p:nvSpPr>
        <p:spPr>
          <a:xfrm>
            <a:off x="381000" y="3352800"/>
            <a:ext cx="6400800" cy="1752600"/>
          </a:xfrm>
        </p:spPr>
        <p:txBody>
          <a:bodyPr>
            <a:normAutofit/>
          </a:bodyPr>
          <a:lstStyle/>
          <a:p>
            <a:pPr algn="l" eaLnBrk="1" hangingPunct="1"/>
            <a:r>
              <a:rPr lang="tr-TR" smtClean="0">
                <a:solidFill>
                  <a:srgbClr val="000000"/>
                </a:solidFill>
                <a:effectLst>
                  <a:outerShdw blurRad="38100" dist="38100" dir="2700000" algn="tl">
                    <a:srgbClr val="FFFFFF"/>
                  </a:outerShdw>
                </a:effectLst>
                <a:latin typeface="Corbel" pitchFamily="34" charset="0"/>
              </a:rPr>
              <a:t>Profesyonel Telsiz Sistemleri</a:t>
            </a:r>
            <a:endParaRPr lang="en-US" smtClean="0">
              <a:solidFill>
                <a:srgbClr val="000000"/>
              </a:solidFill>
              <a:effectLst>
                <a:outerShdw blurRad="38100" dist="38100" dir="2700000" algn="tl">
                  <a:srgbClr val="FFFFFF"/>
                </a:outerShdw>
              </a:effectLst>
              <a:latin typeface="Corbel" pitchFamily="34" charset="0"/>
            </a:endParaRPr>
          </a:p>
          <a:p>
            <a:pPr algn="l" eaLnBrk="1" hangingPunct="1"/>
            <a:r>
              <a:rPr lang="tr-TR" smtClean="0">
                <a:solidFill>
                  <a:srgbClr val="000000"/>
                </a:solidFill>
                <a:effectLst>
                  <a:outerShdw blurRad="38100" dist="38100" dir="2700000" algn="tl">
                    <a:srgbClr val="FFFFFF"/>
                  </a:outerShdw>
                </a:effectLst>
                <a:latin typeface="Corbel" pitchFamily="34" charset="0"/>
              </a:rPr>
              <a:t>Özgür YAZAR</a:t>
            </a:r>
            <a:endParaRPr lang="en-US" smtClean="0">
              <a:solidFill>
                <a:srgbClr val="000000"/>
              </a:solidFill>
              <a:effectLst>
                <a:outerShdw blurRad="38100" dist="38100" dir="2700000" algn="tl">
                  <a:srgbClr val="FFFFFF"/>
                </a:outerShdw>
              </a:effectLst>
              <a:latin typeface="Corbel" pitchFamily="34" charset="0"/>
            </a:endParaRPr>
          </a:p>
        </p:txBody>
      </p:sp>
      <p:pic>
        <p:nvPicPr>
          <p:cNvPr id="922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77000" y="762000"/>
            <a:ext cx="2473325" cy="5619750"/>
          </a:xfrm>
          <a:prstGeom prst="rect">
            <a:avLst/>
          </a:prstGeom>
          <a:noFill/>
          <a:ln w="9525">
            <a:noFill/>
            <a:miter lim="800000"/>
            <a:headEnd/>
            <a:tailEnd/>
          </a:ln>
        </p:spPr>
      </p:pic>
      <p:pic>
        <p:nvPicPr>
          <p:cNvPr id="9223"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57400" y="447675"/>
            <a:ext cx="5000625" cy="9699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150"/>
                            </p:stCondLst>
                            <p:childTnLst>
                              <p:par>
                                <p:cTn id="17" presetID="6" presetClass="emph" presetSubtype="0" accel="50000" decel="50000" fill="hold" nodeType="afterEffect">
                                  <p:stCondLst>
                                    <p:cond delay="0"/>
                                  </p:stCondLst>
                                  <p:childTnLst>
                                    <p:animScale>
                                      <p:cBhvr>
                                        <p:cTn id="18" dur="2000" fill="hold"/>
                                        <p:tgtEl>
                                          <p:spTgt spid="10"/>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752600"/>
            <a:ext cx="9601200" cy="762000"/>
          </a:xfrm>
          <a:prstGeom prst="rect">
            <a:avLst/>
          </a:prstGeom>
          <a:solidFill>
            <a:schemeClr val="accent6">
              <a:lumMod val="60000"/>
              <a:lumOff val="40000"/>
            </a:schemeClr>
          </a:solidFill>
          <a:ln>
            <a:noFill/>
          </a:ln>
          <a:effectLst>
            <a:outerShdw blurRad="40000" dist="20000" dir="5400000" rotWithShape="0">
              <a:srgbClr val="000000">
                <a:alpha val="38000"/>
              </a:srgbClr>
            </a:outerShdw>
            <a:softEdge rad="63500"/>
          </a:effectLst>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tr-TR"/>
          </a:p>
        </p:txBody>
      </p:sp>
      <p:sp>
        <p:nvSpPr>
          <p:cNvPr id="9" name="Rectangle 8"/>
          <p:cNvSpPr/>
          <p:nvPr/>
        </p:nvSpPr>
        <p:spPr>
          <a:xfrm>
            <a:off x="-152400" y="2667000"/>
            <a:ext cx="9601200" cy="762000"/>
          </a:xfrm>
          <a:prstGeom prst="rect">
            <a:avLst/>
          </a:prstGeom>
          <a:solidFill>
            <a:srgbClr val="FFFF00"/>
          </a:solidFill>
          <a:ln>
            <a:noFill/>
          </a:ln>
          <a:effectLst>
            <a:outerShdw blurRad="40000" dist="20000" dir="5400000" rotWithShape="0">
              <a:srgbClr val="000000">
                <a:alpha val="38000"/>
              </a:srgbClr>
            </a:outerShdw>
            <a:softEdge rad="63500"/>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tr-TR"/>
          </a:p>
        </p:txBody>
      </p:sp>
      <p:sp>
        <p:nvSpPr>
          <p:cNvPr id="14" name="Rectangle 13"/>
          <p:cNvSpPr/>
          <p:nvPr/>
        </p:nvSpPr>
        <p:spPr>
          <a:xfrm>
            <a:off x="-152400" y="4876800"/>
            <a:ext cx="9601200" cy="762000"/>
          </a:xfrm>
          <a:prstGeom prst="rect">
            <a:avLst/>
          </a:prstGeom>
          <a:solidFill>
            <a:schemeClr val="bg2"/>
          </a:solidFill>
          <a:ln>
            <a:noFill/>
          </a:ln>
          <a:effectLst>
            <a:outerShdw blurRad="40000" dist="20000" dir="5400000" rotWithShape="0">
              <a:srgbClr val="000000">
                <a:alpha val="38000"/>
              </a:srgbClr>
            </a:outerShdw>
            <a:softEdge rad="63500"/>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tr-TR"/>
          </a:p>
        </p:txBody>
      </p:sp>
      <p:pic>
        <p:nvPicPr>
          <p:cNvPr id="1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5400000">
            <a:off x="566928" y="1185672"/>
            <a:ext cx="694944" cy="1828800"/>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5400000">
            <a:off x="566928" y="2167128"/>
            <a:ext cx="694944" cy="1828800"/>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32"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380999" y="4419600"/>
            <a:ext cx="381001" cy="1346903"/>
          </a:xfrm>
          <a:prstGeom prst="rect">
            <a:avLst/>
          </a:prstGeom>
          <a:solidFill>
            <a:schemeClr val="accent6">
              <a:lumMod val="60000"/>
              <a:lumOff val="40000"/>
            </a:schemeClr>
          </a:solidFill>
          <a:ln w="9525">
            <a:noFill/>
            <a:miter lim="800000"/>
            <a:headEnd/>
            <a:tailEnd/>
          </a:ln>
          <a:effectLst>
            <a:glow rad="228600">
              <a:schemeClr val="accent2">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33"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914399" y="4419600"/>
            <a:ext cx="381001" cy="1346903"/>
          </a:xfrm>
          <a:prstGeom prst="rect">
            <a:avLst/>
          </a:prstGeom>
          <a:solidFill>
            <a:srgbClr val="FFFF00"/>
          </a:solidFill>
          <a:ln w="9525">
            <a:noFill/>
            <a:miter lim="800000"/>
            <a:headEnd/>
            <a:tailEnd/>
          </a:ln>
          <a:effectLst>
            <a:glow rad="228600">
              <a:schemeClr val="accent1">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34"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1600200" y="4419600"/>
            <a:ext cx="381001" cy="1346903"/>
          </a:xfrm>
          <a:prstGeom prst="rect">
            <a:avLst/>
          </a:prstGeom>
          <a:solidFill>
            <a:schemeClr val="accent6">
              <a:lumMod val="60000"/>
              <a:lumOff val="40000"/>
            </a:schemeClr>
          </a:solidFill>
          <a:ln w="9525">
            <a:noFill/>
            <a:miter lim="800000"/>
            <a:headEnd/>
            <a:tailEnd/>
          </a:ln>
          <a:effectLst>
            <a:glow rad="228600">
              <a:schemeClr val="accent2">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35"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2133600" y="4419600"/>
            <a:ext cx="381001" cy="1346903"/>
          </a:xfrm>
          <a:prstGeom prst="rect">
            <a:avLst/>
          </a:prstGeom>
          <a:solidFill>
            <a:srgbClr val="FFFF00"/>
          </a:solidFill>
          <a:ln w="9525">
            <a:noFill/>
            <a:miter lim="800000"/>
            <a:headEnd/>
            <a:tailEnd/>
          </a:ln>
          <a:effectLst>
            <a:glow rad="228600">
              <a:schemeClr val="accent1">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36"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2743200" y="4419600"/>
            <a:ext cx="381001" cy="1346903"/>
          </a:xfrm>
          <a:prstGeom prst="rect">
            <a:avLst/>
          </a:prstGeom>
          <a:solidFill>
            <a:schemeClr val="accent6">
              <a:lumMod val="60000"/>
              <a:lumOff val="40000"/>
            </a:schemeClr>
          </a:solidFill>
          <a:ln w="9525">
            <a:noFill/>
            <a:miter lim="800000"/>
            <a:headEnd/>
            <a:tailEnd/>
          </a:ln>
          <a:effectLst>
            <a:glow rad="228600">
              <a:schemeClr val="accent2">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37"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3276600" y="4419600"/>
            <a:ext cx="381001" cy="1346903"/>
          </a:xfrm>
          <a:prstGeom prst="rect">
            <a:avLst/>
          </a:prstGeom>
          <a:solidFill>
            <a:srgbClr val="FFFF00"/>
          </a:solidFill>
          <a:ln w="9525">
            <a:noFill/>
            <a:miter lim="800000"/>
            <a:headEnd/>
            <a:tailEnd/>
          </a:ln>
          <a:effectLst>
            <a:glow rad="228600">
              <a:schemeClr val="accent1">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38"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4038600" y="4419600"/>
            <a:ext cx="381001" cy="1346903"/>
          </a:xfrm>
          <a:prstGeom prst="rect">
            <a:avLst/>
          </a:prstGeom>
          <a:solidFill>
            <a:schemeClr val="accent6">
              <a:lumMod val="60000"/>
              <a:lumOff val="40000"/>
            </a:schemeClr>
          </a:solidFill>
          <a:ln w="9525">
            <a:noFill/>
            <a:miter lim="800000"/>
            <a:headEnd/>
            <a:tailEnd/>
          </a:ln>
          <a:effectLst>
            <a:glow rad="228600">
              <a:schemeClr val="accent2">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39"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4572000" y="4419600"/>
            <a:ext cx="381001" cy="1346903"/>
          </a:xfrm>
          <a:prstGeom prst="rect">
            <a:avLst/>
          </a:prstGeom>
          <a:solidFill>
            <a:srgbClr val="FFFF00"/>
          </a:solidFill>
          <a:ln w="9525">
            <a:noFill/>
            <a:miter lim="800000"/>
            <a:headEnd/>
            <a:tailEnd/>
          </a:ln>
          <a:effectLst>
            <a:glow rad="228600">
              <a:schemeClr val="accent1">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40"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5181600" y="4419600"/>
            <a:ext cx="381001" cy="1346903"/>
          </a:xfrm>
          <a:prstGeom prst="rect">
            <a:avLst/>
          </a:prstGeom>
          <a:solidFill>
            <a:schemeClr val="accent6">
              <a:lumMod val="60000"/>
              <a:lumOff val="40000"/>
            </a:schemeClr>
          </a:solidFill>
          <a:ln w="9525">
            <a:noFill/>
            <a:miter lim="800000"/>
            <a:headEnd/>
            <a:tailEnd/>
          </a:ln>
          <a:effectLst>
            <a:glow rad="228600">
              <a:schemeClr val="accent2">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41"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5715000" y="4419600"/>
            <a:ext cx="381001" cy="1346903"/>
          </a:xfrm>
          <a:prstGeom prst="rect">
            <a:avLst/>
          </a:prstGeom>
          <a:solidFill>
            <a:srgbClr val="FFFF00"/>
          </a:solidFill>
          <a:ln w="9525">
            <a:noFill/>
            <a:miter lim="800000"/>
            <a:headEnd/>
            <a:tailEnd/>
          </a:ln>
          <a:effectLst>
            <a:glow rad="228600">
              <a:schemeClr val="accent1">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42"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6400800" y="4419600"/>
            <a:ext cx="381001" cy="1346903"/>
          </a:xfrm>
          <a:prstGeom prst="rect">
            <a:avLst/>
          </a:prstGeom>
          <a:solidFill>
            <a:schemeClr val="accent6">
              <a:lumMod val="60000"/>
              <a:lumOff val="40000"/>
            </a:schemeClr>
          </a:solidFill>
          <a:ln w="9525">
            <a:noFill/>
            <a:miter lim="800000"/>
            <a:headEnd/>
            <a:tailEnd/>
          </a:ln>
          <a:effectLst>
            <a:glow rad="228600">
              <a:schemeClr val="accent2">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43"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6934200" y="4419600"/>
            <a:ext cx="381001" cy="1346903"/>
          </a:xfrm>
          <a:prstGeom prst="rect">
            <a:avLst/>
          </a:prstGeom>
          <a:solidFill>
            <a:srgbClr val="FFFF00"/>
          </a:solidFill>
          <a:ln w="9525">
            <a:noFill/>
            <a:miter lim="800000"/>
            <a:headEnd/>
            <a:tailEnd/>
          </a:ln>
          <a:effectLst>
            <a:glow rad="228600">
              <a:schemeClr val="accent1">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44"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7620000" y="4419600"/>
            <a:ext cx="381001" cy="1346903"/>
          </a:xfrm>
          <a:prstGeom prst="rect">
            <a:avLst/>
          </a:prstGeom>
          <a:solidFill>
            <a:schemeClr val="accent6">
              <a:lumMod val="60000"/>
              <a:lumOff val="40000"/>
            </a:schemeClr>
          </a:solidFill>
          <a:ln w="9525">
            <a:noFill/>
            <a:miter lim="800000"/>
            <a:headEnd/>
            <a:tailEnd/>
          </a:ln>
          <a:effectLst>
            <a:glow rad="228600">
              <a:schemeClr val="accent2">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45"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8153400" y="4419600"/>
            <a:ext cx="381001" cy="1346903"/>
          </a:xfrm>
          <a:prstGeom prst="rect">
            <a:avLst/>
          </a:prstGeom>
          <a:solidFill>
            <a:srgbClr val="FFFF00"/>
          </a:solidFill>
          <a:ln w="9525">
            <a:noFill/>
            <a:miter lim="800000"/>
            <a:headEnd/>
            <a:tailEnd/>
          </a:ln>
          <a:effectLst>
            <a:glow rad="228600">
              <a:schemeClr val="accent1">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sp>
        <p:nvSpPr>
          <p:cNvPr id="26" name="TextBox 25"/>
          <p:cNvSpPr txBox="1">
            <a:spLocks noChangeArrowheads="1"/>
          </p:cNvSpPr>
          <p:nvPr/>
        </p:nvSpPr>
        <p:spPr bwMode="auto">
          <a:xfrm rot="-230473">
            <a:off x="2416175" y="860425"/>
            <a:ext cx="1765300" cy="1108075"/>
          </a:xfrm>
          <a:prstGeom prst="rect">
            <a:avLst/>
          </a:prstGeom>
          <a:noFill/>
          <a:ln w="9525">
            <a:noFill/>
            <a:miter lim="800000"/>
            <a:headEnd/>
            <a:tailEnd/>
          </a:ln>
        </p:spPr>
        <p:txBody>
          <a:bodyPr wrap="none">
            <a:spAutoFit/>
          </a:bodyPr>
          <a:lstStyle/>
          <a:p>
            <a:r>
              <a:rPr lang="tr-TR" sz="6600">
                <a:solidFill>
                  <a:schemeClr val="bg2"/>
                </a:solidFill>
                <a:latin typeface="Freestyle Script"/>
              </a:rPr>
              <a:t>FDMA</a:t>
            </a:r>
          </a:p>
        </p:txBody>
      </p:sp>
      <p:sp>
        <p:nvSpPr>
          <p:cNvPr id="28" name="TextBox 27"/>
          <p:cNvSpPr txBox="1">
            <a:spLocks noChangeArrowheads="1"/>
          </p:cNvSpPr>
          <p:nvPr/>
        </p:nvSpPr>
        <p:spPr bwMode="auto">
          <a:xfrm rot="-230473">
            <a:off x="3021013" y="3300413"/>
            <a:ext cx="1812925" cy="1108075"/>
          </a:xfrm>
          <a:prstGeom prst="rect">
            <a:avLst/>
          </a:prstGeom>
          <a:noFill/>
          <a:ln w="9525">
            <a:noFill/>
            <a:miter lim="800000"/>
            <a:headEnd/>
            <a:tailEnd/>
          </a:ln>
        </p:spPr>
        <p:txBody>
          <a:bodyPr wrap="none">
            <a:spAutoFit/>
          </a:bodyPr>
          <a:lstStyle/>
          <a:p>
            <a:r>
              <a:rPr lang="tr-TR" sz="6600">
                <a:solidFill>
                  <a:schemeClr val="bg2"/>
                </a:solidFill>
                <a:latin typeface="Freestyle Script"/>
              </a:rPr>
              <a:t>TDMA</a:t>
            </a:r>
          </a:p>
        </p:txBody>
      </p:sp>
      <p:sp>
        <p:nvSpPr>
          <p:cNvPr id="27676" name="TextBox 19"/>
          <p:cNvSpPr txBox="1">
            <a:spLocks noChangeArrowheads="1"/>
          </p:cNvSpPr>
          <p:nvPr/>
        </p:nvSpPr>
        <p:spPr bwMode="auto">
          <a:xfrm>
            <a:off x="1127125" y="350838"/>
            <a:ext cx="730250" cy="522287"/>
          </a:xfrm>
          <a:prstGeom prst="rect">
            <a:avLst/>
          </a:prstGeom>
          <a:noFill/>
          <a:ln w="9525">
            <a:noFill/>
            <a:miter lim="800000"/>
            <a:headEnd/>
            <a:tailEnd/>
          </a:ln>
        </p:spPr>
        <p:txBody>
          <a:bodyPr wrap="none">
            <a:spAutoFit/>
          </a:bodyPr>
          <a:lstStyle/>
          <a:p>
            <a:r>
              <a:rPr lang="tr-TR" sz="2800">
                <a:solidFill>
                  <a:schemeClr val="bg2"/>
                </a:solidFill>
                <a:latin typeface="Freestyle Script"/>
              </a:rPr>
              <a:t>Zaman</a:t>
            </a:r>
          </a:p>
        </p:txBody>
      </p:sp>
      <p:cxnSp>
        <p:nvCxnSpPr>
          <p:cNvPr id="24" name="Straight Arrow Connector 20"/>
          <p:cNvCxnSpPr>
            <a:stCxn id="27676" idx="3"/>
          </p:cNvCxnSpPr>
          <p:nvPr/>
        </p:nvCxnSpPr>
        <p:spPr>
          <a:xfrm flipV="1">
            <a:off x="1857375" y="609600"/>
            <a:ext cx="6296025" cy="3175"/>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pic>
        <p:nvPicPr>
          <p:cNvPr id="27678"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decel="50000" fill="hold" nodeType="withEffect">
                                  <p:stCondLst>
                                    <p:cond delay="0"/>
                                  </p:stCondLst>
                                  <p:childTnLst>
                                    <p:animMotion origin="layout" path="M 0 1.11111E-6 L 1.03333 -0.00486 " pathEditMode="relative" rAng="0" ptsTypes="AA">
                                      <p:cBhvr>
                                        <p:cTn id="6" dur="3000" fill="hold"/>
                                        <p:tgtEl>
                                          <p:spTgt spid="18"/>
                                        </p:tgtEl>
                                        <p:attrNameLst>
                                          <p:attrName>ppt_x</p:attrName>
                                          <p:attrName>ppt_y</p:attrName>
                                        </p:attrNameLst>
                                      </p:cBhvr>
                                      <p:rCtr x="517" y="-3"/>
                                    </p:animMotion>
                                  </p:childTnLst>
                                </p:cTn>
                              </p:par>
                              <p:par>
                                <p:cTn id="7" presetID="63" presetClass="path" presetSubtype="0" repeatCount="indefinite" accel="50000" decel="50000" fill="hold" nodeType="withEffect">
                                  <p:stCondLst>
                                    <p:cond delay="2500"/>
                                  </p:stCondLst>
                                  <p:childTnLst>
                                    <p:animMotion origin="layout" path="M -3.33333E-6 1.11111E-6 L 1.03334 -0.00486 " pathEditMode="relative" rAng="0" ptsTypes="AA">
                                      <p:cBhvr>
                                        <p:cTn id="8" dur="3000" fill="hold"/>
                                        <p:tgtEl>
                                          <p:spTgt spid="17"/>
                                        </p:tgtEl>
                                        <p:attrNameLst>
                                          <p:attrName>ppt_x</p:attrName>
                                          <p:attrName>ppt_y</p:attrName>
                                        </p:attrNameLst>
                                      </p:cBhvr>
                                      <p:rCtr x="517" y="-3"/>
                                    </p:animMotion>
                                  </p:childTnLst>
                                </p:cTn>
                              </p:par>
                            </p:childTnLst>
                          </p:cTn>
                        </p:par>
                        <p:par>
                          <p:cTn id="9" fill="hold">
                            <p:stCondLst>
                              <p:cond delay="5500"/>
                            </p:stCondLst>
                            <p:childTnLst>
                              <p:par>
                                <p:cTn id="10" presetID="10" presetClass="entr" presetSubtype="0" fill="hold" nodeType="afterEffect">
                                  <p:stCondLst>
                                    <p:cond delay="25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childTnLst>
                                </p:cTn>
                              </p:par>
                            </p:childTnLst>
                          </p:cTn>
                        </p:par>
                        <p:par>
                          <p:cTn id="13" fill="hold">
                            <p:stCondLst>
                              <p:cond delay="9000"/>
                            </p:stCondLst>
                            <p:childTnLst>
                              <p:par>
                                <p:cTn id="14" presetID="9" presetClass="emph" presetSubtype="0" nodeType="afterEffect">
                                  <p:stCondLst>
                                    <p:cond delay="0"/>
                                  </p:stCondLst>
                                  <p:childTnLst>
                                    <p:set>
                                      <p:cBhvr rctx="PPT">
                                        <p:cTn id="15" dur="indefinite"/>
                                        <p:tgtEl>
                                          <p:spTgt spid="32"/>
                                        </p:tgtEl>
                                        <p:attrNameLst>
                                          <p:attrName>style.opacity</p:attrName>
                                        </p:attrNameLst>
                                      </p:cBhvr>
                                      <p:to>
                                        <p:strVal val="0.5"/>
                                      </p:to>
                                    </p:set>
                                    <p:animEffect filter="image" prLst="opacity: 0.5">
                                      <p:cBhvr rctx="IE">
                                        <p:cTn id="16" dur="indefinite"/>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par>
                          <p:cTn id="20" fill="hold">
                            <p:stCondLst>
                              <p:cond delay="10000"/>
                            </p:stCondLst>
                            <p:childTnLst>
                              <p:par>
                                <p:cTn id="21" presetID="9" presetClass="emph" presetSubtype="0" nodeType="afterEffect">
                                  <p:stCondLst>
                                    <p:cond delay="0"/>
                                  </p:stCondLst>
                                  <p:childTnLst>
                                    <p:set>
                                      <p:cBhvr rctx="PPT">
                                        <p:cTn id="22" dur="indefinite"/>
                                        <p:tgtEl>
                                          <p:spTgt spid="33"/>
                                        </p:tgtEl>
                                        <p:attrNameLst>
                                          <p:attrName>style.opacity</p:attrName>
                                        </p:attrNameLst>
                                      </p:cBhvr>
                                      <p:to>
                                        <p:strVal val="0.5"/>
                                      </p:to>
                                    </p:set>
                                    <p:animEffect filter="image" prLst="opacity: 0.5">
                                      <p:cBhvr rctx="IE">
                                        <p:cTn id="23" dur="indefinite"/>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childTnLst>
                                </p:cTn>
                              </p:par>
                            </p:childTnLst>
                          </p:cTn>
                        </p:par>
                        <p:par>
                          <p:cTn id="27" fill="hold">
                            <p:stCondLst>
                              <p:cond delay="11000"/>
                            </p:stCondLst>
                            <p:childTnLst>
                              <p:par>
                                <p:cTn id="28" presetID="9" presetClass="emph" presetSubtype="0" nodeType="afterEffect">
                                  <p:stCondLst>
                                    <p:cond delay="0"/>
                                  </p:stCondLst>
                                  <p:childTnLst>
                                    <p:set>
                                      <p:cBhvr rctx="PPT">
                                        <p:cTn id="29" dur="indefinite"/>
                                        <p:tgtEl>
                                          <p:spTgt spid="34"/>
                                        </p:tgtEl>
                                        <p:attrNameLst>
                                          <p:attrName>style.opacity</p:attrName>
                                        </p:attrNameLst>
                                      </p:cBhvr>
                                      <p:to>
                                        <p:strVal val="0.5"/>
                                      </p:to>
                                    </p:set>
                                    <p:animEffect filter="image" prLst="opacity: 0.5">
                                      <p:cBhvr rctx="IE">
                                        <p:cTn id="30" dur="indefinite"/>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childTnLst>
                                </p:cTn>
                              </p:par>
                            </p:childTnLst>
                          </p:cTn>
                        </p:par>
                        <p:par>
                          <p:cTn id="34" fill="hold">
                            <p:stCondLst>
                              <p:cond delay="12000"/>
                            </p:stCondLst>
                            <p:childTnLst>
                              <p:par>
                                <p:cTn id="35" presetID="9" presetClass="emph" presetSubtype="0" nodeType="afterEffect">
                                  <p:stCondLst>
                                    <p:cond delay="0"/>
                                  </p:stCondLst>
                                  <p:childTnLst>
                                    <p:set>
                                      <p:cBhvr rctx="PPT">
                                        <p:cTn id="36" dur="indefinite"/>
                                        <p:tgtEl>
                                          <p:spTgt spid="35"/>
                                        </p:tgtEl>
                                        <p:attrNameLst>
                                          <p:attrName>style.opacity</p:attrName>
                                        </p:attrNameLst>
                                      </p:cBhvr>
                                      <p:to>
                                        <p:strVal val="0.5"/>
                                      </p:to>
                                    </p:set>
                                    <p:animEffect filter="image" prLst="opacity: 0.5">
                                      <p:cBhvr rctx="IE">
                                        <p:cTn id="37" dur="indefinite"/>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childTnLst>
                                </p:cTn>
                              </p:par>
                            </p:childTnLst>
                          </p:cTn>
                        </p:par>
                        <p:par>
                          <p:cTn id="41" fill="hold">
                            <p:stCondLst>
                              <p:cond delay="13000"/>
                            </p:stCondLst>
                            <p:childTnLst>
                              <p:par>
                                <p:cTn id="42" presetID="9" presetClass="emph" presetSubtype="0" nodeType="afterEffect">
                                  <p:stCondLst>
                                    <p:cond delay="0"/>
                                  </p:stCondLst>
                                  <p:childTnLst>
                                    <p:set>
                                      <p:cBhvr rctx="PPT">
                                        <p:cTn id="43" dur="indefinite"/>
                                        <p:tgtEl>
                                          <p:spTgt spid="36"/>
                                        </p:tgtEl>
                                        <p:attrNameLst>
                                          <p:attrName>style.opacity</p:attrName>
                                        </p:attrNameLst>
                                      </p:cBhvr>
                                      <p:to>
                                        <p:strVal val="0.5"/>
                                      </p:to>
                                    </p:set>
                                    <p:animEffect filter="image" prLst="opacity: 0.5">
                                      <p:cBhvr rctx="IE">
                                        <p:cTn id="44" dur="indefinite"/>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childTnLst>
                                </p:cTn>
                              </p:par>
                            </p:childTnLst>
                          </p:cTn>
                        </p:par>
                        <p:par>
                          <p:cTn id="48" fill="hold">
                            <p:stCondLst>
                              <p:cond delay="14000"/>
                            </p:stCondLst>
                            <p:childTnLst>
                              <p:par>
                                <p:cTn id="49" presetID="9" presetClass="emph" presetSubtype="0" nodeType="afterEffect">
                                  <p:stCondLst>
                                    <p:cond delay="0"/>
                                  </p:stCondLst>
                                  <p:childTnLst>
                                    <p:set>
                                      <p:cBhvr rctx="PPT">
                                        <p:cTn id="50" dur="indefinite"/>
                                        <p:tgtEl>
                                          <p:spTgt spid="37"/>
                                        </p:tgtEl>
                                        <p:attrNameLst>
                                          <p:attrName>style.opacity</p:attrName>
                                        </p:attrNameLst>
                                      </p:cBhvr>
                                      <p:to>
                                        <p:strVal val="0.5"/>
                                      </p:to>
                                    </p:set>
                                    <p:animEffect filter="image" prLst="opacity: 0.5">
                                      <p:cBhvr rctx="IE">
                                        <p:cTn id="51" dur="indefinite"/>
                                        <p:tgtEl>
                                          <p:spTgt spid="37"/>
                                        </p:tgtEl>
                                      </p:cBhvr>
                                    </p:animEffect>
                                  </p:childTnLst>
                                </p:cTn>
                              </p:par>
                              <p:par>
                                <p:cTn id="52" presetID="10"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childTnLst>
                                </p:cTn>
                              </p:par>
                            </p:childTnLst>
                          </p:cTn>
                        </p:par>
                        <p:par>
                          <p:cTn id="55" fill="hold">
                            <p:stCondLst>
                              <p:cond delay="15000"/>
                            </p:stCondLst>
                            <p:childTnLst>
                              <p:par>
                                <p:cTn id="56" presetID="9" presetClass="emph" presetSubtype="0" nodeType="afterEffect">
                                  <p:stCondLst>
                                    <p:cond delay="0"/>
                                  </p:stCondLst>
                                  <p:childTnLst>
                                    <p:set>
                                      <p:cBhvr rctx="PPT">
                                        <p:cTn id="57" dur="indefinite"/>
                                        <p:tgtEl>
                                          <p:spTgt spid="38"/>
                                        </p:tgtEl>
                                        <p:attrNameLst>
                                          <p:attrName>style.opacity</p:attrName>
                                        </p:attrNameLst>
                                      </p:cBhvr>
                                      <p:to>
                                        <p:strVal val="0.5"/>
                                      </p:to>
                                    </p:set>
                                    <p:animEffect filter="image" prLst="opacity: 0.5">
                                      <p:cBhvr rctx="IE">
                                        <p:cTn id="58" dur="indefinite"/>
                                        <p:tgtEl>
                                          <p:spTgt spid="38"/>
                                        </p:tgtEl>
                                      </p:cBhvr>
                                    </p:animEffect>
                                  </p:childTnLst>
                                </p:cTn>
                              </p:par>
                              <p:par>
                                <p:cTn id="59" presetID="10"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childTnLst>
                                </p:cTn>
                              </p:par>
                            </p:childTnLst>
                          </p:cTn>
                        </p:par>
                        <p:par>
                          <p:cTn id="62" fill="hold">
                            <p:stCondLst>
                              <p:cond delay="16000"/>
                            </p:stCondLst>
                            <p:childTnLst>
                              <p:par>
                                <p:cTn id="63" presetID="9" presetClass="emph" presetSubtype="0" nodeType="afterEffect">
                                  <p:stCondLst>
                                    <p:cond delay="0"/>
                                  </p:stCondLst>
                                  <p:childTnLst>
                                    <p:set>
                                      <p:cBhvr rctx="PPT">
                                        <p:cTn id="64" dur="indefinite"/>
                                        <p:tgtEl>
                                          <p:spTgt spid="39"/>
                                        </p:tgtEl>
                                        <p:attrNameLst>
                                          <p:attrName>style.opacity</p:attrName>
                                        </p:attrNameLst>
                                      </p:cBhvr>
                                      <p:to>
                                        <p:strVal val="0.5"/>
                                      </p:to>
                                    </p:set>
                                    <p:animEffect filter="image" prLst="opacity: 0.5">
                                      <p:cBhvr rctx="IE">
                                        <p:cTn id="65" dur="indefinite"/>
                                        <p:tgtEl>
                                          <p:spTgt spid="39"/>
                                        </p:tgtEl>
                                      </p:cBhvr>
                                    </p:animEffec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childTnLst>
                                </p:cTn>
                              </p:par>
                            </p:childTnLst>
                          </p:cTn>
                        </p:par>
                        <p:par>
                          <p:cTn id="69" fill="hold">
                            <p:stCondLst>
                              <p:cond delay="17000"/>
                            </p:stCondLst>
                            <p:childTnLst>
                              <p:par>
                                <p:cTn id="70" presetID="9" presetClass="emph" presetSubtype="0" nodeType="afterEffect">
                                  <p:stCondLst>
                                    <p:cond delay="0"/>
                                  </p:stCondLst>
                                  <p:childTnLst>
                                    <p:set>
                                      <p:cBhvr rctx="PPT">
                                        <p:cTn id="71" dur="indefinite"/>
                                        <p:tgtEl>
                                          <p:spTgt spid="40"/>
                                        </p:tgtEl>
                                        <p:attrNameLst>
                                          <p:attrName>style.opacity</p:attrName>
                                        </p:attrNameLst>
                                      </p:cBhvr>
                                      <p:to>
                                        <p:strVal val="0.5"/>
                                      </p:to>
                                    </p:set>
                                    <p:animEffect filter="image" prLst="opacity: 0.5">
                                      <p:cBhvr rctx="IE">
                                        <p:cTn id="72" dur="indefinite"/>
                                        <p:tgtEl>
                                          <p:spTgt spid="40"/>
                                        </p:tgtEl>
                                      </p:cBhvr>
                                    </p:animEffect>
                                  </p:childTnLst>
                                </p:cTn>
                              </p:par>
                              <p:par>
                                <p:cTn id="73" presetID="10"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childTnLst>
                                </p:cTn>
                              </p:par>
                            </p:childTnLst>
                          </p:cTn>
                        </p:par>
                        <p:par>
                          <p:cTn id="76" fill="hold">
                            <p:stCondLst>
                              <p:cond delay="18000"/>
                            </p:stCondLst>
                            <p:childTnLst>
                              <p:par>
                                <p:cTn id="77" presetID="9" presetClass="emph" presetSubtype="0" nodeType="afterEffect">
                                  <p:stCondLst>
                                    <p:cond delay="0"/>
                                  </p:stCondLst>
                                  <p:childTnLst>
                                    <p:set>
                                      <p:cBhvr rctx="PPT">
                                        <p:cTn id="78" dur="indefinite"/>
                                        <p:tgtEl>
                                          <p:spTgt spid="41"/>
                                        </p:tgtEl>
                                        <p:attrNameLst>
                                          <p:attrName>style.opacity</p:attrName>
                                        </p:attrNameLst>
                                      </p:cBhvr>
                                      <p:to>
                                        <p:strVal val="0.5"/>
                                      </p:to>
                                    </p:set>
                                    <p:animEffect filter="image" prLst="opacity: 0.5">
                                      <p:cBhvr rctx="IE">
                                        <p:cTn id="79" dur="indefinite"/>
                                        <p:tgtEl>
                                          <p:spTgt spid="41"/>
                                        </p:tgtEl>
                                      </p:cBhvr>
                                    </p:animEffect>
                                  </p:childTnLst>
                                </p:cTn>
                              </p:par>
                              <p:par>
                                <p:cTn id="80" presetID="10" presetClass="entr" presetSubtype="0" fill="hold"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childTnLst>
                                </p:cTn>
                              </p:par>
                            </p:childTnLst>
                          </p:cTn>
                        </p:par>
                        <p:par>
                          <p:cTn id="83" fill="hold">
                            <p:stCondLst>
                              <p:cond delay="19000"/>
                            </p:stCondLst>
                            <p:childTnLst>
                              <p:par>
                                <p:cTn id="84" presetID="9" presetClass="emph" presetSubtype="0" nodeType="afterEffect">
                                  <p:stCondLst>
                                    <p:cond delay="0"/>
                                  </p:stCondLst>
                                  <p:childTnLst>
                                    <p:set>
                                      <p:cBhvr rctx="PPT">
                                        <p:cTn id="85" dur="indefinite"/>
                                        <p:tgtEl>
                                          <p:spTgt spid="42"/>
                                        </p:tgtEl>
                                        <p:attrNameLst>
                                          <p:attrName>style.opacity</p:attrName>
                                        </p:attrNameLst>
                                      </p:cBhvr>
                                      <p:to>
                                        <p:strVal val="0.5"/>
                                      </p:to>
                                    </p:set>
                                    <p:animEffect filter="image" prLst="opacity: 0.5">
                                      <p:cBhvr rctx="IE">
                                        <p:cTn id="86" dur="indefinite"/>
                                        <p:tgtEl>
                                          <p:spTgt spid="42"/>
                                        </p:tgtEl>
                                      </p:cBhvr>
                                    </p:animEffect>
                                  </p:childTnLst>
                                </p:cTn>
                              </p:par>
                              <p:par>
                                <p:cTn id="87" presetID="10"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childTnLst>
                          </p:cTn>
                        </p:par>
                        <p:par>
                          <p:cTn id="90" fill="hold">
                            <p:stCondLst>
                              <p:cond delay="20000"/>
                            </p:stCondLst>
                            <p:childTnLst>
                              <p:par>
                                <p:cTn id="91" presetID="9" presetClass="emph" presetSubtype="0" nodeType="afterEffect">
                                  <p:stCondLst>
                                    <p:cond delay="0"/>
                                  </p:stCondLst>
                                  <p:childTnLst>
                                    <p:set>
                                      <p:cBhvr rctx="PPT">
                                        <p:cTn id="92" dur="indefinite"/>
                                        <p:tgtEl>
                                          <p:spTgt spid="43"/>
                                        </p:tgtEl>
                                        <p:attrNameLst>
                                          <p:attrName>style.opacity</p:attrName>
                                        </p:attrNameLst>
                                      </p:cBhvr>
                                      <p:to>
                                        <p:strVal val="0.5"/>
                                      </p:to>
                                    </p:set>
                                    <p:animEffect filter="image" prLst="opacity: 0.5">
                                      <p:cBhvr rctx="IE">
                                        <p:cTn id="93" dur="indefinite"/>
                                        <p:tgtEl>
                                          <p:spTgt spid="43"/>
                                        </p:tgtEl>
                                      </p:cBhvr>
                                    </p:animEffect>
                                  </p:childTnLst>
                                </p:cTn>
                              </p:par>
                              <p:par>
                                <p:cTn id="94" presetID="10" presetClass="entr" presetSubtype="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1000"/>
                                        <p:tgtEl>
                                          <p:spTgt spid="44"/>
                                        </p:tgtEl>
                                      </p:cBhvr>
                                    </p:animEffect>
                                  </p:childTnLst>
                                </p:cTn>
                              </p:par>
                              <p:par>
                                <p:cTn id="97" presetID="10" presetClass="entr" presetSubtype="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childTnLst>
                                </p:cTn>
                              </p:par>
                            </p:childTnLst>
                          </p:cTn>
                        </p:par>
                        <p:par>
                          <p:cTn id="100" fill="hold">
                            <p:stCondLst>
                              <p:cond delay="21000"/>
                            </p:stCondLst>
                            <p:childTnLst>
                              <p:par>
                                <p:cTn id="101" presetID="22" presetClass="entr" presetSubtype="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left)">
                                      <p:cBhvr>
                                        <p:cTn id="103" dur="500"/>
                                        <p:tgtEl>
                                          <p:spTgt spid="26"/>
                                        </p:tgtEl>
                                      </p:cBhvr>
                                    </p:animEffect>
                                  </p:childTnLst>
                                </p:cTn>
                              </p:par>
                            </p:childTnLst>
                          </p:cTn>
                        </p:par>
                        <p:par>
                          <p:cTn id="104" fill="hold">
                            <p:stCondLst>
                              <p:cond delay="21500"/>
                            </p:stCondLst>
                            <p:childTnLst>
                              <p:par>
                                <p:cTn id="105" presetID="22" presetClass="entr" presetSubtype="8"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left)">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Up Arrow 31"/>
          <p:cNvSpPr/>
          <p:nvPr/>
        </p:nvSpPr>
        <p:spPr>
          <a:xfrm rot="4570748">
            <a:off x="3916958" y="42686"/>
            <a:ext cx="1011645" cy="7134041"/>
          </a:xfrm>
          <a:prstGeom prst="upArrow">
            <a:avLst>
              <a:gd name="adj1" fmla="val 81535"/>
              <a:gd name="adj2" fmla="val 128569"/>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4098" name="Picture 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rot="882643">
            <a:off x="3019425" y="298941"/>
            <a:ext cx="2736776" cy="6315075"/>
          </a:xfrm>
          <a:prstGeom prst="rect">
            <a:avLst/>
          </a:prstGeom>
          <a:noFill/>
          <a:ln w="9525">
            <a:noFill/>
            <a:miter lim="800000"/>
            <a:headEnd/>
            <a:tailEnd/>
          </a:ln>
          <a:effectLst>
            <a:glow rad="228600">
              <a:schemeClr val="bg1">
                <a:alpha val="40000"/>
              </a:schemeClr>
            </a:glow>
          </a:effectLst>
        </p:spPr>
      </p:pic>
      <p:sp>
        <p:nvSpPr>
          <p:cNvPr id="29701" name="TextBox 23"/>
          <p:cNvSpPr txBox="1">
            <a:spLocks noChangeArrowheads="1"/>
          </p:cNvSpPr>
          <p:nvPr/>
        </p:nvSpPr>
        <p:spPr bwMode="auto">
          <a:xfrm>
            <a:off x="381000" y="381000"/>
            <a:ext cx="2787650" cy="830263"/>
          </a:xfrm>
          <a:prstGeom prst="rect">
            <a:avLst/>
          </a:prstGeom>
          <a:noFill/>
          <a:ln w="9525">
            <a:noFill/>
            <a:miter lim="800000"/>
            <a:headEnd/>
            <a:tailEnd/>
          </a:ln>
        </p:spPr>
        <p:txBody>
          <a:bodyPr wrap="none">
            <a:spAutoFit/>
          </a:bodyPr>
          <a:lstStyle/>
          <a:p>
            <a:r>
              <a:rPr lang="tr-TR" sz="4800">
                <a:solidFill>
                  <a:schemeClr val="bg2"/>
                </a:solidFill>
                <a:latin typeface="Calibri" pitchFamily="34" charset="0"/>
              </a:rPr>
              <a:t>Kaliteli ses</a:t>
            </a:r>
          </a:p>
        </p:txBody>
      </p:sp>
      <p:sp>
        <p:nvSpPr>
          <p:cNvPr id="25" name="TextBox 24"/>
          <p:cNvSpPr txBox="1"/>
          <p:nvPr/>
        </p:nvSpPr>
        <p:spPr>
          <a:xfrm>
            <a:off x="719802" y="3800528"/>
            <a:ext cx="2632452" cy="830997"/>
          </a:xfrm>
          <a:prstGeom prst="rect">
            <a:avLst/>
          </a:prstGeom>
          <a:noFill/>
        </p:spPr>
        <p:txBody>
          <a:bodyPr wrap="none">
            <a:spAutoFit/>
            <a:scene3d>
              <a:camera prst="perspectiveContrastingRightFacing"/>
              <a:lightRig rig="threePt" dir="t"/>
            </a:scene3d>
          </a:bodyPr>
          <a:lstStyle/>
          <a:p>
            <a:pPr fontAlgn="auto">
              <a:spcBef>
                <a:spcPts val="0"/>
              </a:spcBef>
              <a:spcAft>
                <a:spcPts val="0"/>
              </a:spcAft>
              <a:defRPr/>
            </a:pPr>
            <a:r>
              <a:rPr lang="tr-TR" sz="4800" dirty="0">
                <a:solidFill>
                  <a:schemeClr val="bg2"/>
                </a:solidFill>
                <a:latin typeface="+mn-lt"/>
                <a:cs typeface="+mn-cs"/>
              </a:rPr>
              <a:t>İnsan Sesi</a:t>
            </a:r>
          </a:p>
        </p:txBody>
      </p:sp>
      <p:sp>
        <p:nvSpPr>
          <p:cNvPr id="26" name="TextBox 25"/>
          <p:cNvSpPr txBox="1"/>
          <p:nvPr/>
        </p:nvSpPr>
        <p:spPr>
          <a:xfrm>
            <a:off x="685800" y="1981200"/>
            <a:ext cx="2676438" cy="1569660"/>
          </a:xfrm>
          <a:prstGeom prst="rect">
            <a:avLst/>
          </a:prstGeom>
          <a:noFill/>
        </p:spPr>
        <p:txBody>
          <a:bodyPr wrap="none">
            <a:spAutoFit/>
            <a:scene3d>
              <a:camera prst="perspectiveContrastingLeftFacing"/>
              <a:lightRig rig="threePt" dir="t"/>
            </a:scene3d>
          </a:bodyPr>
          <a:lstStyle/>
          <a:p>
            <a:pPr fontAlgn="auto">
              <a:spcBef>
                <a:spcPts val="0"/>
              </a:spcBef>
              <a:spcAft>
                <a:spcPts val="0"/>
              </a:spcAft>
              <a:defRPr/>
            </a:pPr>
            <a:r>
              <a:rPr lang="tr-TR" sz="4800" dirty="0">
                <a:solidFill>
                  <a:schemeClr val="accent2">
                    <a:lumMod val="40000"/>
                    <a:lumOff val="60000"/>
                  </a:schemeClr>
                </a:solidFill>
                <a:latin typeface="+mn-lt"/>
                <a:cs typeface="+mn-cs"/>
              </a:rPr>
              <a:t>Arka Plan </a:t>
            </a:r>
          </a:p>
          <a:p>
            <a:pPr fontAlgn="auto">
              <a:spcBef>
                <a:spcPts val="0"/>
              </a:spcBef>
              <a:spcAft>
                <a:spcPts val="0"/>
              </a:spcAft>
              <a:defRPr/>
            </a:pPr>
            <a:r>
              <a:rPr lang="tr-TR" sz="4800" dirty="0">
                <a:solidFill>
                  <a:schemeClr val="accent2">
                    <a:lumMod val="40000"/>
                    <a:lumOff val="60000"/>
                  </a:schemeClr>
                </a:solidFill>
                <a:latin typeface="+mn-lt"/>
                <a:cs typeface="+mn-cs"/>
              </a:rPr>
              <a:t>Gürültüsü</a:t>
            </a:r>
          </a:p>
        </p:txBody>
      </p:sp>
      <p:sp>
        <p:nvSpPr>
          <p:cNvPr id="27" name="Teardrop 26"/>
          <p:cNvSpPr/>
          <p:nvPr/>
        </p:nvSpPr>
        <p:spPr>
          <a:xfrm>
            <a:off x="3581400" y="3429000"/>
            <a:ext cx="990600" cy="990600"/>
          </a:xfrm>
          <a:prstGeom prst="teardrop">
            <a:avLst/>
          </a:prstGeom>
          <a:solidFill>
            <a:srgbClr val="FFFF00">
              <a:alpha val="5098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28" name="TextBox 27"/>
          <p:cNvSpPr txBox="1"/>
          <p:nvPr/>
        </p:nvSpPr>
        <p:spPr>
          <a:xfrm>
            <a:off x="5867400" y="4724400"/>
            <a:ext cx="2962275" cy="584200"/>
          </a:xfrm>
          <a:prstGeom prst="rect">
            <a:avLst/>
          </a:prstGeom>
          <a:noFill/>
        </p:spPr>
        <p:txBody>
          <a:bodyPr wrap="none">
            <a:spAutoFit/>
          </a:bodyPr>
          <a:lstStyle/>
          <a:p>
            <a:pPr fontAlgn="auto">
              <a:spcBef>
                <a:spcPts val="0"/>
              </a:spcBef>
              <a:spcAft>
                <a:spcPts val="0"/>
              </a:spcAft>
              <a:defRPr/>
            </a:pPr>
            <a:r>
              <a:rPr lang="tr-TR" sz="3200" i="1" dirty="0">
                <a:solidFill>
                  <a:schemeClr val="bg2"/>
                </a:solidFill>
                <a:effectLst>
                  <a:outerShdw blurRad="38100" dist="38100" dir="2700000" algn="tl">
                    <a:srgbClr val="000000">
                      <a:alpha val="43137"/>
                    </a:srgbClr>
                  </a:outerShdw>
                </a:effectLst>
                <a:latin typeface="+mn-lt"/>
                <a:cs typeface="+mn-cs"/>
              </a:rPr>
              <a:t>Vo</a:t>
            </a:r>
            <a:r>
              <a:rPr lang="tr-TR" sz="2000" i="1" dirty="0">
                <a:solidFill>
                  <a:schemeClr val="bg2"/>
                </a:solidFill>
                <a:effectLst>
                  <a:outerShdw blurRad="38100" dist="38100" dir="2700000" algn="tl">
                    <a:srgbClr val="000000">
                      <a:alpha val="43137"/>
                    </a:srgbClr>
                  </a:outerShdw>
                </a:effectLst>
                <a:latin typeface="+mn-lt"/>
                <a:cs typeface="+mn-cs"/>
              </a:rPr>
              <a:t>ice.</a:t>
            </a:r>
            <a:r>
              <a:rPr lang="tr-TR" sz="3200" i="1" dirty="0">
                <a:solidFill>
                  <a:schemeClr val="bg2"/>
                </a:solidFill>
                <a:effectLst>
                  <a:outerShdw blurRad="38100" dist="38100" dir="2700000" algn="tl">
                    <a:srgbClr val="000000">
                      <a:alpha val="43137"/>
                    </a:srgbClr>
                  </a:outerShdw>
                </a:effectLst>
                <a:latin typeface="+mn-lt"/>
                <a:cs typeface="+mn-cs"/>
              </a:rPr>
              <a:t>Co</a:t>
            </a:r>
            <a:r>
              <a:rPr lang="tr-TR" sz="2000" i="1" dirty="0">
                <a:solidFill>
                  <a:schemeClr val="bg2"/>
                </a:solidFill>
                <a:effectLst>
                  <a:outerShdw blurRad="38100" dist="38100" dir="2700000" algn="tl">
                    <a:srgbClr val="000000">
                      <a:alpha val="43137"/>
                    </a:srgbClr>
                  </a:outerShdw>
                </a:effectLst>
                <a:latin typeface="+mn-lt"/>
                <a:cs typeface="+mn-cs"/>
              </a:rPr>
              <a:t>der.Deco</a:t>
            </a:r>
            <a:r>
              <a:rPr lang="tr-TR" sz="3200" i="1" dirty="0">
                <a:solidFill>
                  <a:schemeClr val="bg2"/>
                </a:solidFill>
                <a:effectLst>
                  <a:outerShdw blurRad="38100" dist="38100" dir="2700000" algn="tl">
                    <a:srgbClr val="000000">
                      <a:alpha val="43137"/>
                    </a:srgbClr>
                  </a:outerShdw>
                </a:effectLst>
                <a:latin typeface="+mn-lt"/>
                <a:cs typeface="+mn-cs"/>
              </a:rPr>
              <a:t>DER</a:t>
            </a:r>
          </a:p>
        </p:txBody>
      </p:sp>
      <p:sp>
        <p:nvSpPr>
          <p:cNvPr id="33" name="Rectangle 32"/>
          <p:cNvSpPr/>
          <p:nvPr/>
        </p:nvSpPr>
        <p:spPr>
          <a:xfrm>
            <a:off x="5614988" y="1447800"/>
            <a:ext cx="3657600" cy="400050"/>
          </a:xfrm>
          <a:prstGeom prst="rect">
            <a:avLst/>
          </a:prstGeom>
          <a:noFill/>
        </p:spPr>
        <p:txBody>
          <a:bodyPr wrap="none">
            <a:spAutoFit/>
          </a:bodyPr>
          <a:lstStyle/>
          <a:p>
            <a:pPr fontAlgn="auto">
              <a:spcBef>
                <a:spcPts val="0"/>
              </a:spcBef>
              <a:spcAft>
                <a:spcPts val="0"/>
              </a:spcAft>
              <a:defRPr/>
            </a:pPr>
            <a:r>
              <a:rPr lang="tr-TR" sz="2000" i="1" dirty="0">
                <a:solidFill>
                  <a:schemeClr val="bg2">
                    <a:lumMod val="75000"/>
                  </a:schemeClr>
                </a:solidFill>
                <a:effectLst>
                  <a:outerShdw blurRad="38100" dist="38100" dir="2700000" algn="tl">
                    <a:srgbClr val="000000">
                      <a:alpha val="43137"/>
                    </a:srgbClr>
                  </a:outerShdw>
                </a:effectLst>
                <a:latin typeface="+mn-lt"/>
                <a:cs typeface="+mn-cs"/>
              </a:rPr>
              <a:t>dijital olarak </a:t>
            </a:r>
            <a:r>
              <a:rPr lang="tr-TR" sz="2000" i="1" dirty="0">
                <a:solidFill>
                  <a:schemeClr val="bg2"/>
                </a:solidFill>
                <a:effectLst>
                  <a:outerShdw blurRad="38100" dist="38100" dir="2700000" algn="tl">
                    <a:srgbClr val="000000">
                      <a:alpha val="43137"/>
                    </a:srgbClr>
                  </a:outerShdw>
                </a:effectLst>
                <a:latin typeface="+mn-lt"/>
                <a:cs typeface="+mn-cs"/>
              </a:rPr>
              <a:t>kodlanmış </a:t>
            </a:r>
            <a:r>
              <a:rPr lang="tr-TR" sz="2000" i="1" dirty="0">
                <a:solidFill>
                  <a:schemeClr val="bg2">
                    <a:lumMod val="75000"/>
                  </a:schemeClr>
                </a:solidFill>
                <a:effectLst>
                  <a:outerShdw blurRad="38100" dist="38100" dir="2700000" algn="tl">
                    <a:srgbClr val="000000">
                      <a:alpha val="43137"/>
                    </a:srgbClr>
                  </a:outerShdw>
                </a:effectLst>
                <a:latin typeface="+mn-lt"/>
                <a:cs typeface="+mn-cs"/>
              </a:rPr>
              <a:t>bir data.. </a:t>
            </a:r>
          </a:p>
        </p:txBody>
      </p:sp>
      <p:pic>
        <p:nvPicPr>
          <p:cNvPr id="29709"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Right)">
                                      <p:cBhvr>
                                        <p:cTn id="7" dur="500"/>
                                        <p:tgtEl>
                                          <p:spTgt spid="32"/>
                                        </p:tgtEl>
                                      </p:cBhvr>
                                    </p:animEffect>
                                  </p:childTnLst>
                                </p:cTn>
                              </p:par>
                            </p:childTnLst>
                          </p:cTn>
                        </p:par>
                        <p:par>
                          <p:cTn id="8" fill="hold">
                            <p:stCondLst>
                              <p:cond delay="500"/>
                            </p:stCondLst>
                            <p:childTnLst>
                              <p:par>
                                <p:cTn id="9" presetID="8" presetClass="emph" presetSubtype="0" repeatCount="indefinite" fill="hold" nodeType="afterEffect">
                                  <p:stCondLst>
                                    <p:cond delay="0"/>
                                  </p:stCondLst>
                                  <p:childTnLst>
                                    <p:animRot by="21600000">
                                      <p:cBhvr>
                                        <p:cTn id="10" dur="2000" fill="hold"/>
                                        <p:tgtEl>
                                          <p:spTgt spid="27"/>
                                        </p:tgtEl>
                                        <p:attrNameLst>
                                          <p:attrName>r</p:attrName>
                                        </p:attrNameLst>
                                      </p:cBhvr>
                                    </p:animRot>
                                  </p:childTnLst>
                                </p:cTn>
                              </p:par>
                            </p:childTnLst>
                          </p:cTn>
                        </p:par>
                        <p:par>
                          <p:cTn id="11" fill="hold">
                            <p:stCondLst>
                              <p:cond delay="2500"/>
                            </p:stCondLst>
                            <p:childTnLst>
                              <p:par>
                                <p:cTn id="12" presetID="40" presetClass="entr" presetSubtype="0" fill="hold" grpId="0" nodeType="afterEffect">
                                  <p:stCondLst>
                                    <p:cond delay="0"/>
                                  </p:stCondLst>
                                  <p:iterate type="wd">
                                    <p:tmPct val="10000"/>
                                  </p:iterate>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1"/>
                                          </p:val>
                                        </p:tav>
                                        <p:tav tm="100000">
                                          <p:val>
                                            <p:strVal val="#ppt_x"/>
                                          </p:val>
                                        </p:tav>
                                      </p:tavLst>
                                    </p:anim>
                                    <p:anim calcmode="lin" valueType="num">
                                      <p:cBhvr>
                                        <p:cTn id="16" dur="10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40" presetClass="entr" presetSubtype="0" fill="hold" grpId="0" nodeType="afterEffect">
                                  <p:stCondLst>
                                    <p:cond delay="0"/>
                                  </p:stCondLst>
                                  <p:iterate type="wd">
                                    <p:tmPct val="10000"/>
                                  </p:iterate>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1"/>
                                          </p:val>
                                        </p:tav>
                                        <p:tav tm="100000">
                                          <p:val>
                                            <p:strVal val="#ppt_x"/>
                                          </p:val>
                                        </p:tav>
                                      </p:tavLst>
                                    </p:anim>
                                    <p:anim calcmode="lin" valueType="num">
                                      <p:cBhvr>
                                        <p:cTn id="22"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rot="882643">
            <a:off x="1495426" y="527542"/>
            <a:ext cx="2736776" cy="6315075"/>
          </a:xfrm>
          <a:prstGeom prst="rect">
            <a:avLst/>
          </a:prstGeom>
          <a:noFill/>
          <a:ln w="9525">
            <a:noFill/>
            <a:miter lim="800000"/>
            <a:headEnd/>
            <a:tailEnd/>
          </a:ln>
          <a:effectLst>
            <a:glow rad="228600">
              <a:schemeClr val="bg1">
                <a:alpha val="40000"/>
              </a:schemeClr>
            </a:glow>
          </a:effectLst>
        </p:spPr>
      </p:pic>
      <p:sp>
        <p:nvSpPr>
          <p:cNvPr id="32" name="Teardrop 31"/>
          <p:cNvSpPr/>
          <p:nvPr/>
        </p:nvSpPr>
        <p:spPr>
          <a:xfrm>
            <a:off x="2177537" y="3429000"/>
            <a:ext cx="990600" cy="990600"/>
          </a:xfrm>
          <a:prstGeom prst="teardrop">
            <a:avLst/>
          </a:prstGeom>
          <a:solidFill>
            <a:srgbClr val="FFFF00">
              <a:alpha val="5098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34" name="TextBox 33"/>
          <p:cNvSpPr txBox="1"/>
          <p:nvPr/>
        </p:nvSpPr>
        <p:spPr>
          <a:xfrm>
            <a:off x="0" y="4038600"/>
            <a:ext cx="1986441" cy="584775"/>
          </a:xfrm>
          <a:prstGeom prst="rect">
            <a:avLst/>
          </a:prstGeom>
          <a:noFill/>
        </p:spPr>
        <p:txBody>
          <a:bodyPr wrap="none">
            <a:spAutoFit/>
            <a:scene3d>
              <a:camera prst="perspectiveContrastingRightFacing"/>
              <a:lightRig rig="threePt" dir="t"/>
            </a:scene3d>
          </a:bodyPr>
          <a:lstStyle/>
          <a:p>
            <a:pPr fontAlgn="auto">
              <a:spcBef>
                <a:spcPts val="0"/>
              </a:spcBef>
              <a:spcAft>
                <a:spcPts val="0"/>
              </a:spcAft>
              <a:defRPr/>
            </a:pPr>
            <a:r>
              <a:rPr lang="tr-TR" sz="3200" dirty="0">
                <a:solidFill>
                  <a:schemeClr val="bg2"/>
                </a:solidFill>
                <a:latin typeface="+mn-lt"/>
                <a:cs typeface="+mn-cs"/>
              </a:rPr>
              <a:t>Analog Ses</a:t>
            </a:r>
          </a:p>
        </p:txBody>
      </p:sp>
      <p:sp>
        <p:nvSpPr>
          <p:cNvPr id="35" name="TextBox 34"/>
          <p:cNvSpPr txBox="1"/>
          <p:nvPr/>
        </p:nvSpPr>
        <p:spPr>
          <a:xfrm>
            <a:off x="4038600" y="2667000"/>
            <a:ext cx="6076535" cy="769441"/>
          </a:xfrm>
          <a:prstGeom prst="rect">
            <a:avLst/>
          </a:prstGeom>
          <a:noFill/>
        </p:spPr>
        <p:txBody>
          <a:bodyPr wrap="none">
            <a:spAutoFit/>
            <a:scene3d>
              <a:camera prst="perspectiveContrastingRightFacing"/>
              <a:lightRig rig="threePt" dir="t"/>
            </a:scene3d>
          </a:bodyPr>
          <a:lstStyle/>
          <a:p>
            <a:pPr fontAlgn="auto">
              <a:spcBef>
                <a:spcPts val="0"/>
              </a:spcBef>
              <a:spcAft>
                <a:spcPts val="0"/>
              </a:spcAft>
              <a:defRPr/>
            </a:pPr>
            <a:r>
              <a:rPr lang="tr-TR" sz="3200" dirty="0">
                <a:solidFill>
                  <a:schemeClr val="bg2"/>
                </a:solidFill>
                <a:latin typeface="+mn-lt"/>
                <a:cs typeface="+mn-cs"/>
              </a:rPr>
              <a:t>[Dijital Ses+</a:t>
            </a:r>
            <a:r>
              <a:rPr lang="tr-TR" sz="4400" dirty="0">
                <a:solidFill>
                  <a:srgbClr val="FFFF00"/>
                </a:solidFill>
                <a:latin typeface="+mn-lt"/>
                <a:cs typeface="+mn-cs"/>
              </a:rPr>
              <a:t>FEC</a:t>
            </a:r>
            <a:r>
              <a:rPr lang="tr-TR" sz="3200" dirty="0">
                <a:solidFill>
                  <a:schemeClr val="bg2"/>
                </a:solidFill>
                <a:latin typeface="+mn-lt"/>
                <a:cs typeface="+mn-cs"/>
              </a:rPr>
              <a:t>] [Dijital Ses+</a:t>
            </a:r>
            <a:r>
              <a:rPr lang="tr-TR" sz="4400" dirty="0">
                <a:solidFill>
                  <a:srgbClr val="FFFF00"/>
                </a:solidFill>
                <a:latin typeface="+mn-lt"/>
                <a:cs typeface="+mn-cs"/>
              </a:rPr>
              <a:t>FEC</a:t>
            </a:r>
            <a:r>
              <a:rPr lang="tr-TR" sz="3200" dirty="0">
                <a:solidFill>
                  <a:schemeClr val="bg2"/>
                </a:solidFill>
                <a:latin typeface="+mn-lt"/>
                <a:cs typeface="+mn-cs"/>
              </a:rPr>
              <a:t>]</a:t>
            </a:r>
          </a:p>
        </p:txBody>
      </p:sp>
      <p:sp>
        <p:nvSpPr>
          <p:cNvPr id="31751" name="6 Dikdörtgen"/>
          <p:cNvSpPr>
            <a:spLocks noChangeArrowheads="1"/>
          </p:cNvSpPr>
          <p:nvPr/>
        </p:nvSpPr>
        <p:spPr bwMode="auto">
          <a:xfrm>
            <a:off x="4557713" y="5149850"/>
            <a:ext cx="3825875" cy="830263"/>
          </a:xfrm>
          <a:prstGeom prst="rect">
            <a:avLst/>
          </a:prstGeom>
          <a:noFill/>
          <a:ln w="9525">
            <a:noFill/>
            <a:miter lim="800000"/>
            <a:headEnd/>
            <a:tailEnd/>
          </a:ln>
        </p:spPr>
        <p:txBody>
          <a:bodyPr wrap="none">
            <a:spAutoFit/>
          </a:bodyPr>
          <a:lstStyle/>
          <a:p>
            <a:r>
              <a:rPr lang="tr-TR" sz="2400">
                <a:solidFill>
                  <a:srgbClr val="FFFF00"/>
                </a:solidFill>
                <a:latin typeface="Calibri" pitchFamily="34" charset="0"/>
              </a:rPr>
              <a:t>FEC Forward Error Correction</a:t>
            </a:r>
          </a:p>
          <a:p>
            <a:r>
              <a:rPr lang="tr-TR" sz="2400">
                <a:solidFill>
                  <a:srgbClr val="FFFF00"/>
                </a:solidFill>
                <a:latin typeface="Calibri" pitchFamily="34" charset="0"/>
              </a:rPr>
              <a:t>Öncül Hata Kodlama</a:t>
            </a:r>
            <a:endParaRPr lang="tr-TR" sz="2400">
              <a:latin typeface="Calibri" pitchFamily="34" charset="0"/>
            </a:endParaRPr>
          </a:p>
        </p:txBody>
      </p:sp>
      <p:pic>
        <p:nvPicPr>
          <p:cNvPr id="31752"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2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a:off x="2743200" y="1905000"/>
            <a:ext cx="4800600" cy="3048000"/>
          </a:xfrm>
          <a:custGeom>
            <a:avLst/>
            <a:gdLst>
              <a:gd name="connsiteX0" fmla="*/ 0 w 5502165"/>
              <a:gd name="connsiteY0" fmla="*/ 15765 h 3405351"/>
              <a:gd name="connsiteX1" fmla="*/ 1387365 w 5502165"/>
              <a:gd name="connsiteY1" fmla="*/ 0 h 3405351"/>
              <a:gd name="connsiteX2" fmla="*/ 2128345 w 5502165"/>
              <a:gd name="connsiteY2" fmla="*/ 94593 h 3405351"/>
              <a:gd name="connsiteX3" fmla="*/ 2648607 w 5502165"/>
              <a:gd name="connsiteY3" fmla="*/ 189186 h 3405351"/>
              <a:gd name="connsiteX4" fmla="*/ 3279228 w 5502165"/>
              <a:gd name="connsiteY4" fmla="*/ 441434 h 3405351"/>
              <a:gd name="connsiteX5" fmla="*/ 3752193 w 5502165"/>
              <a:gd name="connsiteY5" fmla="*/ 740979 h 3405351"/>
              <a:gd name="connsiteX6" fmla="*/ 4193628 w 5502165"/>
              <a:gd name="connsiteY6" fmla="*/ 1198179 h 3405351"/>
              <a:gd name="connsiteX7" fmla="*/ 4556234 w 5502165"/>
              <a:gd name="connsiteY7" fmla="*/ 1718441 h 3405351"/>
              <a:gd name="connsiteX8" fmla="*/ 4887310 w 5502165"/>
              <a:gd name="connsiteY8" fmla="*/ 2254469 h 3405351"/>
              <a:gd name="connsiteX9" fmla="*/ 5108028 w 5502165"/>
              <a:gd name="connsiteY9" fmla="*/ 2617075 h 3405351"/>
              <a:gd name="connsiteX10" fmla="*/ 5502165 w 5502165"/>
              <a:gd name="connsiteY10" fmla="*/ 3405351 h 3405351"/>
              <a:gd name="connsiteX0" fmla="*/ 0 w 5108028"/>
              <a:gd name="connsiteY0" fmla="*/ 15765 h 2895600"/>
              <a:gd name="connsiteX1" fmla="*/ 1387365 w 5108028"/>
              <a:gd name="connsiteY1" fmla="*/ 0 h 2895600"/>
              <a:gd name="connsiteX2" fmla="*/ 2128345 w 5108028"/>
              <a:gd name="connsiteY2" fmla="*/ 94593 h 2895600"/>
              <a:gd name="connsiteX3" fmla="*/ 2648607 w 5108028"/>
              <a:gd name="connsiteY3" fmla="*/ 189186 h 2895600"/>
              <a:gd name="connsiteX4" fmla="*/ 3279228 w 5108028"/>
              <a:gd name="connsiteY4" fmla="*/ 441434 h 2895600"/>
              <a:gd name="connsiteX5" fmla="*/ 3752193 w 5108028"/>
              <a:gd name="connsiteY5" fmla="*/ 740979 h 2895600"/>
              <a:gd name="connsiteX6" fmla="*/ 4193628 w 5108028"/>
              <a:gd name="connsiteY6" fmla="*/ 1198179 h 2895600"/>
              <a:gd name="connsiteX7" fmla="*/ 4556234 w 5108028"/>
              <a:gd name="connsiteY7" fmla="*/ 1718441 h 2895600"/>
              <a:gd name="connsiteX8" fmla="*/ 4887310 w 5108028"/>
              <a:gd name="connsiteY8" fmla="*/ 2254469 h 2895600"/>
              <a:gd name="connsiteX9" fmla="*/ 5108028 w 5108028"/>
              <a:gd name="connsiteY9" fmla="*/ 2617075 h 2895600"/>
              <a:gd name="connsiteX10" fmla="*/ 3079532 w 5108028"/>
              <a:gd name="connsiteY10" fmla="*/ 2895600 h 2895600"/>
              <a:gd name="connsiteX0" fmla="*/ 0 w 5289332"/>
              <a:gd name="connsiteY0" fmla="*/ 15765 h 3048000"/>
              <a:gd name="connsiteX1" fmla="*/ 1387365 w 5289332"/>
              <a:gd name="connsiteY1" fmla="*/ 0 h 3048000"/>
              <a:gd name="connsiteX2" fmla="*/ 2128345 w 5289332"/>
              <a:gd name="connsiteY2" fmla="*/ 94593 h 3048000"/>
              <a:gd name="connsiteX3" fmla="*/ 2648607 w 5289332"/>
              <a:gd name="connsiteY3" fmla="*/ 189186 h 3048000"/>
              <a:gd name="connsiteX4" fmla="*/ 3279228 w 5289332"/>
              <a:gd name="connsiteY4" fmla="*/ 441434 h 3048000"/>
              <a:gd name="connsiteX5" fmla="*/ 3752193 w 5289332"/>
              <a:gd name="connsiteY5" fmla="*/ 740979 h 3048000"/>
              <a:gd name="connsiteX6" fmla="*/ 4193628 w 5289332"/>
              <a:gd name="connsiteY6" fmla="*/ 1198179 h 3048000"/>
              <a:gd name="connsiteX7" fmla="*/ 4556234 w 5289332"/>
              <a:gd name="connsiteY7" fmla="*/ 1718441 h 3048000"/>
              <a:gd name="connsiteX8" fmla="*/ 4887310 w 5289332"/>
              <a:gd name="connsiteY8" fmla="*/ 2254469 h 3048000"/>
              <a:gd name="connsiteX9" fmla="*/ 5289332 w 5289332"/>
              <a:gd name="connsiteY9" fmla="*/ 3048000 h 3048000"/>
              <a:gd name="connsiteX10" fmla="*/ 3079532 w 5289332"/>
              <a:gd name="connsiteY10" fmla="*/ 2895600 h 3048000"/>
              <a:gd name="connsiteX0" fmla="*/ 0 w 5289332"/>
              <a:gd name="connsiteY0" fmla="*/ 15765 h 3048000"/>
              <a:gd name="connsiteX1" fmla="*/ 1387365 w 5289332"/>
              <a:gd name="connsiteY1" fmla="*/ 0 h 3048000"/>
              <a:gd name="connsiteX2" fmla="*/ 2128345 w 5289332"/>
              <a:gd name="connsiteY2" fmla="*/ 94593 h 3048000"/>
              <a:gd name="connsiteX3" fmla="*/ 2648607 w 5289332"/>
              <a:gd name="connsiteY3" fmla="*/ 189186 h 3048000"/>
              <a:gd name="connsiteX4" fmla="*/ 3279228 w 5289332"/>
              <a:gd name="connsiteY4" fmla="*/ 441434 h 3048000"/>
              <a:gd name="connsiteX5" fmla="*/ 3752193 w 5289332"/>
              <a:gd name="connsiteY5" fmla="*/ 740979 h 3048000"/>
              <a:gd name="connsiteX6" fmla="*/ 4193628 w 5289332"/>
              <a:gd name="connsiteY6" fmla="*/ 1198179 h 3048000"/>
              <a:gd name="connsiteX7" fmla="*/ 4556234 w 5289332"/>
              <a:gd name="connsiteY7" fmla="*/ 1718441 h 3048000"/>
              <a:gd name="connsiteX8" fmla="*/ 4887310 w 5289332"/>
              <a:gd name="connsiteY8" fmla="*/ 2254469 h 3048000"/>
              <a:gd name="connsiteX9" fmla="*/ 5289332 w 5289332"/>
              <a:gd name="connsiteY9" fmla="*/ 3048000 h 3048000"/>
              <a:gd name="connsiteX10" fmla="*/ 3079532 w 5289332"/>
              <a:gd name="connsiteY10" fmla="*/ 1600200 h 3048000"/>
              <a:gd name="connsiteX0" fmla="*/ 0 w 5289332"/>
              <a:gd name="connsiteY0" fmla="*/ 15765 h 3048000"/>
              <a:gd name="connsiteX1" fmla="*/ 1387365 w 5289332"/>
              <a:gd name="connsiteY1" fmla="*/ 0 h 3048000"/>
              <a:gd name="connsiteX2" fmla="*/ 2128345 w 5289332"/>
              <a:gd name="connsiteY2" fmla="*/ 94593 h 3048000"/>
              <a:gd name="connsiteX3" fmla="*/ 2648607 w 5289332"/>
              <a:gd name="connsiteY3" fmla="*/ 189186 h 3048000"/>
              <a:gd name="connsiteX4" fmla="*/ 3279228 w 5289332"/>
              <a:gd name="connsiteY4" fmla="*/ 441434 h 3048000"/>
              <a:gd name="connsiteX5" fmla="*/ 3752193 w 5289332"/>
              <a:gd name="connsiteY5" fmla="*/ 740979 h 3048000"/>
              <a:gd name="connsiteX6" fmla="*/ 4193628 w 5289332"/>
              <a:gd name="connsiteY6" fmla="*/ 1198179 h 3048000"/>
              <a:gd name="connsiteX7" fmla="*/ 4556234 w 5289332"/>
              <a:gd name="connsiteY7" fmla="*/ 1718441 h 3048000"/>
              <a:gd name="connsiteX8" fmla="*/ 4887310 w 5289332"/>
              <a:gd name="connsiteY8" fmla="*/ 2254469 h 3048000"/>
              <a:gd name="connsiteX9" fmla="*/ 5289332 w 5289332"/>
              <a:gd name="connsiteY9" fmla="*/ 3048000 h 3048000"/>
              <a:gd name="connsiteX10" fmla="*/ 1022132 w 5289332"/>
              <a:gd name="connsiteY10" fmla="*/ 304800 h 3048000"/>
              <a:gd name="connsiteX0" fmla="*/ 0 w 4800600"/>
              <a:gd name="connsiteY0" fmla="*/ 0 h 3048000"/>
              <a:gd name="connsiteX1" fmla="*/ 898633 w 4800600"/>
              <a:gd name="connsiteY1" fmla="*/ 0 h 3048000"/>
              <a:gd name="connsiteX2" fmla="*/ 1639613 w 4800600"/>
              <a:gd name="connsiteY2" fmla="*/ 94593 h 3048000"/>
              <a:gd name="connsiteX3" fmla="*/ 2159875 w 4800600"/>
              <a:gd name="connsiteY3" fmla="*/ 189186 h 3048000"/>
              <a:gd name="connsiteX4" fmla="*/ 2790496 w 4800600"/>
              <a:gd name="connsiteY4" fmla="*/ 441434 h 3048000"/>
              <a:gd name="connsiteX5" fmla="*/ 3263461 w 4800600"/>
              <a:gd name="connsiteY5" fmla="*/ 740979 h 3048000"/>
              <a:gd name="connsiteX6" fmla="*/ 3704896 w 4800600"/>
              <a:gd name="connsiteY6" fmla="*/ 1198179 h 3048000"/>
              <a:gd name="connsiteX7" fmla="*/ 4067502 w 4800600"/>
              <a:gd name="connsiteY7" fmla="*/ 1718441 h 3048000"/>
              <a:gd name="connsiteX8" fmla="*/ 4398578 w 4800600"/>
              <a:gd name="connsiteY8" fmla="*/ 2254469 h 3048000"/>
              <a:gd name="connsiteX9" fmla="*/ 4800600 w 4800600"/>
              <a:gd name="connsiteY9" fmla="*/ 3048000 h 3048000"/>
              <a:gd name="connsiteX10" fmla="*/ 533400 w 4800600"/>
              <a:gd name="connsiteY10" fmla="*/ 304800 h 3048000"/>
              <a:gd name="connsiteX0" fmla="*/ 0 w 4800600"/>
              <a:gd name="connsiteY0" fmla="*/ 0 h 3048000"/>
              <a:gd name="connsiteX1" fmla="*/ 898633 w 4800600"/>
              <a:gd name="connsiteY1" fmla="*/ 0 h 3048000"/>
              <a:gd name="connsiteX2" fmla="*/ 1639613 w 4800600"/>
              <a:gd name="connsiteY2" fmla="*/ 94593 h 3048000"/>
              <a:gd name="connsiteX3" fmla="*/ 2159875 w 4800600"/>
              <a:gd name="connsiteY3" fmla="*/ 189186 h 3048000"/>
              <a:gd name="connsiteX4" fmla="*/ 2790496 w 4800600"/>
              <a:gd name="connsiteY4" fmla="*/ 441434 h 3048000"/>
              <a:gd name="connsiteX5" fmla="*/ 3263461 w 4800600"/>
              <a:gd name="connsiteY5" fmla="*/ 740979 h 3048000"/>
              <a:gd name="connsiteX6" fmla="*/ 3704896 w 4800600"/>
              <a:gd name="connsiteY6" fmla="*/ 1198179 h 3048000"/>
              <a:gd name="connsiteX7" fmla="*/ 4067502 w 4800600"/>
              <a:gd name="connsiteY7" fmla="*/ 1718441 h 3048000"/>
              <a:gd name="connsiteX8" fmla="*/ 4398578 w 4800600"/>
              <a:gd name="connsiteY8" fmla="*/ 2254469 h 3048000"/>
              <a:gd name="connsiteX9" fmla="*/ 4800600 w 4800600"/>
              <a:gd name="connsiteY9" fmla="*/ 3048000 h 3048000"/>
              <a:gd name="connsiteX10" fmla="*/ 533400 w 4800600"/>
              <a:gd name="connsiteY10" fmla="*/ 304800 h 3048000"/>
              <a:gd name="connsiteX11" fmla="*/ 0 w 4800600"/>
              <a:gd name="connsiteY11"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0600" h="3048000">
                <a:moveTo>
                  <a:pt x="0" y="0"/>
                </a:moveTo>
                <a:lnTo>
                  <a:pt x="898633" y="0"/>
                </a:lnTo>
                <a:lnTo>
                  <a:pt x="1639613" y="94593"/>
                </a:lnTo>
                <a:lnTo>
                  <a:pt x="2159875" y="189186"/>
                </a:lnTo>
                <a:lnTo>
                  <a:pt x="2790496" y="441434"/>
                </a:lnTo>
                <a:lnTo>
                  <a:pt x="3263461" y="740979"/>
                </a:lnTo>
                <a:lnTo>
                  <a:pt x="3704896" y="1198179"/>
                </a:lnTo>
                <a:lnTo>
                  <a:pt x="4067502" y="1718441"/>
                </a:lnTo>
                <a:lnTo>
                  <a:pt x="4398578" y="2254469"/>
                </a:lnTo>
                <a:lnTo>
                  <a:pt x="4800600" y="3048000"/>
                </a:lnTo>
                <a:lnTo>
                  <a:pt x="533400" y="304800"/>
                </a:lnTo>
                <a:lnTo>
                  <a:pt x="0" y="0"/>
                </a:lnTo>
                <a:close/>
              </a:path>
            </a:pathLst>
          </a:custGeom>
          <a:solidFill>
            <a:schemeClr val="tx2">
              <a:lumMod val="60000"/>
              <a:lumOff val="40000"/>
            </a:schemeClr>
          </a:solidFill>
          <a:ln>
            <a:noFill/>
            <a:headEnd type="none"/>
            <a:tailEnd type="none"/>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tr-TR"/>
          </a:p>
        </p:txBody>
      </p:sp>
      <p:sp>
        <p:nvSpPr>
          <p:cNvPr id="19" name="Freeform 18"/>
          <p:cNvSpPr/>
          <p:nvPr/>
        </p:nvSpPr>
        <p:spPr>
          <a:xfrm>
            <a:off x="2206625" y="1781175"/>
            <a:ext cx="5975350" cy="3594100"/>
          </a:xfrm>
          <a:custGeom>
            <a:avLst/>
            <a:gdLst>
              <a:gd name="connsiteX0" fmla="*/ 0 w 5975131"/>
              <a:gd name="connsiteY0" fmla="*/ 0 h 3594538"/>
              <a:gd name="connsiteX1" fmla="*/ 441435 w 5975131"/>
              <a:gd name="connsiteY1" fmla="*/ 31531 h 3594538"/>
              <a:gd name="connsiteX2" fmla="*/ 772511 w 5975131"/>
              <a:gd name="connsiteY2" fmla="*/ 220718 h 3594538"/>
              <a:gd name="connsiteX3" fmla="*/ 2948152 w 5975131"/>
              <a:gd name="connsiteY3" fmla="*/ 1623849 h 3594538"/>
              <a:gd name="connsiteX4" fmla="*/ 5202621 w 5975131"/>
              <a:gd name="connsiteY4" fmla="*/ 3042745 h 3594538"/>
              <a:gd name="connsiteX5" fmla="*/ 5975131 w 5975131"/>
              <a:gd name="connsiteY5" fmla="*/ 3594538 h 3594538"/>
              <a:gd name="connsiteX6" fmla="*/ 5975131 w 5975131"/>
              <a:gd name="connsiteY6" fmla="*/ 3594538 h 359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5131" h="3594538">
                <a:moveTo>
                  <a:pt x="0" y="0"/>
                </a:moveTo>
                <a:lnTo>
                  <a:pt x="441435" y="31531"/>
                </a:lnTo>
                <a:lnTo>
                  <a:pt x="772511" y="220718"/>
                </a:lnTo>
                <a:lnTo>
                  <a:pt x="2948152" y="1623849"/>
                </a:lnTo>
                <a:lnTo>
                  <a:pt x="5202621" y="3042745"/>
                </a:lnTo>
                <a:lnTo>
                  <a:pt x="5975131" y="3594538"/>
                </a:lnTo>
                <a:lnTo>
                  <a:pt x="5975131" y="3594538"/>
                </a:lnTo>
              </a:path>
            </a:pathLst>
          </a:custGeom>
          <a:ln w="69850" cap="rnd">
            <a:solidFill>
              <a:schemeClr val="bg2"/>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20" name="Freeform 19"/>
          <p:cNvSpPr/>
          <p:nvPr/>
        </p:nvSpPr>
        <p:spPr>
          <a:xfrm>
            <a:off x="2254250" y="1908175"/>
            <a:ext cx="5502275" cy="3405188"/>
          </a:xfrm>
          <a:custGeom>
            <a:avLst/>
            <a:gdLst>
              <a:gd name="connsiteX0" fmla="*/ 0 w 5502165"/>
              <a:gd name="connsiteY0" fmla="*/ 15765 h 3405351"/>
              <a:gd name="connsiteX1" fmla="*/ 1387365 w 5502165"/>
              <a:gd name="connsiteY1" fmla="*/ 0 h 3405351"/>
              <a:gd name="connsiteX2" fmla="*/ 2128345 w 5502165"/>
              <a:gd name="connsiteY2" fmla="*/ 94593 h 3405351"/>
              <a:gd name="connsiteX3" fmla="*/ 2648607 w 5502165"/>
              <a:gd name="connsiteY3" fmla="*/ 189186 h 3405351"/>
              <a:gd name="connsiteX4" fmla="*/ 3279228 w 5502165"/>
              <a:gd name="connsiteY4" fmla="*/ 441434 h 3405351"/>
              <a:gd name="connsiteX5" fmla="*/ 3752193 w 5502165"/>
              <a:gd name="connsiteY5" fmla="*/ 740979 h 3405351"/>
              <a:gd name="connsiteX6" fmla="*/ 4193628 w 5502165"/>
              <a:gd name="connsiteY6" fmla="*/ 1198179 h 3405351"/>
              <a:gd name="connsiteX7" fmla="*/ 4556234 w 5502165"/>
              <a:gd name="connsiteY7" fmla="*/ 1718441 h 3405351"/>
              <a:gd name="connsiteX8" fmla="*/ 4887310 w 5502165"/>
              <a:gd name="connsiteY8" fmla="*/ 2254469 h 3405351"/>
              <a:gd name="connsiteX9" fmla="*/ 5108028 w 5502165"/>
              <a:gd name="connsiteY9" fmla="*/ 2617075 h 3405351"/>
              <a:gd name="connsiteX10" fmla="*/ 5502165 w 5502165"/>
              <a:gd name="connsiteY10" fmla="*/ 3405351 h 340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2165" h="3405351">
                <a:moveTo>
                  <a:pt x="0" y="15765"/>
                </a:moveTo>
                <a:lnTo>
                  <a:pt x="1387365" y="0"/>
                </a:lnTo>
                <a:lnTo>
                  <a:pt x="2128345" y="94593"/>
                </a:lnTo>
                <a:lnTo>
                  <a:pt x="2648607" y="189186"/>
                </a:lnTo>
                <a:lnTo>
                  <a:pt x="3279228" y="441434"/>
                </a:lnTo>
                <a:lnTo>
                  <a:pt x="3752193" y="740979"/>
                </a:lnTo>
                <a:lnTo>
                  <a:pt x="4193628" y="1198179"/>
                </a:lnTo>
                <a:lnTo>
                  <a:pt x="4556234" y="1718441"/>
                </a:lnTo>
                <a:lnTo>
                  <a:pt x="4887310" y="2254469"/>
                </a:lnTo>
                <a:lnTo>
                  <a:pt x="5108028" y="2617075"/>
                </a:lnTo>
                <a:lnTo>
                  <a:pt x="5502165" y="3405351"/>
                </a:lnTo>
              </a:path>
            </a:pathLst>
          </a:custGeom>
          <a:ln w="69850" cap="rnd">
            <a:solidFill>
              <a:srgbClr val="FFC000"/>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cxnSp>
        <p:nvCxnSpPr>
          <p:cNvPr id="22" name="Straight Arrow Connector 21"/>
          <p:cNvCxnSpPr/>
          <p:nvPr/>
        </p:nvCxnSpPr>
        <p:spPr>
          <a:xfrm rot="5400000" flipH="1" flipV="1">
            <a:off x="39688" y="3238500"/>
            <a:ext cx="4494212" cy="1588"/>
          </a:xfrm>
          <a:prstGeom prst="straightConnector1">
            <a:avLst/>
          </a:prstGeom>
          <a:ln w="47625">
            <a:solidFill>
              <a:schemeClr val="accent2"/>
            </a:solidFill>
            <a:prstDash val="solid"/>
            <a:headEnd type="none"/>
            <a:tailEnd type="stealth"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05000" y="5257800"/>
            <a:ext cx="6553200" cy="1588"/>
          </a:xfrm>
          <a:prstGeom prst="straightConnector1">
            <a:avLst/>
          </a:prstGeom>
          <a:ln w="47625">
            <a:solidFill>
              <a:schemeClr val="accent1"/>
            </a:solidFill>
            <a:prstDash val="solid"/>
            <a:headEnd type="none"/>
            <a:tailEnd type="stealth" w="med" len="lg"/>
          </a:ln>
        </p:spPr>
        <p:style>
          <a:lnRef idx="1">
            <a:schemeClr val="accent1"/>
          </a:lnRef>
          <a:fillRef idx="0">
            <a:schemeClr val="accent1"/>
          </a:fillRef>
          <a:effectRef idx="0">
            <a:schemeClr val="accent1"/>
          </a:effectRef>
          <a:fontRef idx="minor">
            <a:schemeClr val="tx1"/>
          </a:fontRef>
        </p:style>
      </p:cxnSp>
      <p:sp>
        <p:nvSpPr>
          <p:cNvPr id="33798" name="TextBox 27"/>
          <p:cNvSpPr txBox="1">
            <a:spLocks noChangeArrowheads="1"/>
          </p:cNvSpPr>
          <p:nvPr/>
        </p:nvSpPr>
        <p:spPr bwMode="auto">
          <a:xfrm>
            <a:off x="5181600" y="1295400"/>
            <a:ext cx="1533525" cy="523875"/>
          </a:xfrm>
          <a:prstGeom prst="rect">
            <a:avLst/>
          </a:prstGeom>
          <a:noFill/>
          <a:ln w="9525">
            <a:noFill/>
            <a:miter lim="800000"/>
            <a:headEnd/>
            <a:tailEnd/>
          </a:ln>
        </p:spPr>
        <p:txBody>
          <a:bodyPr wrap="none">
            <a:spAutoFit/>
          </a:bodyPr>
          <a:lstStyle/>
          <a:p>
            <a:r>
              <a:rPr lang="tr-TR" sz="2800">
                <a:solidFill>
                  <a:schemeClr val="bg2"/>
                </a:solidFill>
                <a:latin typeface="Freestyle Script"/>
              </a:rPr>
              <a:t>Kazanılan Alan</a:t>
            </a:r>
          </a:p>
        </p:txBody>
      </p:sp>
      <p:sp>
        <p:nvSpPr>
          <p:cNvPr id="31" name="TextBox 30"/>
          <p:cNvSpPr txBox="1"/>
          <p:nvPr/>
        </p:nvSpPr>
        <p:spPr>
          <a:xfrm>
            <a:off x="4191000" y="5410200"/>
            <a:ext cx="1957972" cy="461665"/>
          </a:xfrm>
          <a:prstGeom prst="rect">
            <a:avLst/>
          </a:prstGeom>
          <a:noFill/>
        </p:spPr>
        <p:txBody>
          <a:bodyPr wrap="none">
            <a:spAutoFit/>
          </a:bodyPr>
          <a:lstStyle/>
          <a:p>
            <a:pP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Sinyal Seviyesi</a:t>
            </a:r>
          </a:p>
        </p:txBody>
      </p:sp>
      <p:sp>
        <p:nvSpPr>
          <p:cNvPr id="33" name="TextBox 32"/>
          <p:cNvSpPr txBox="1"/>
          <p:nvPr/>
        </p:nvSpPr>
        <p:spPr>
          <a:xfrm>
            <a:off x="2207669" y="5334000"/>
            <a:ext cx="770852" cy="338554"/>
          </a:xfrm>
          <a:prstGeom prst="rect">
            <a:avLst/>
          </a:prstGeom>
          <a:noFill/>
        </p:spPr>
        <p:txBody>
          <a:bodyPr wrap="none">
            <a:spAutoFit/>
          </a:bodyPr>
          <a:lstStyle/>
          <a:p>
            <a:pPr fontAlgn="auto">
              <a:spcBef>
                <a:spcPts val="0"/>
              </a:spcBef>
              <a:spcAft>
                <a:spcPts val="0"/>
              </a:spcAft>
              <a:defRPr/>
            </a:pPr>
            <a:r>
              <a:rPr lang="tr-TR" sz="1600" b="1" dirty="0">
                <a:ln w="10541" cmpd="sng">
                  <a:solidFill>
                    <a:schemeClr val="accent1">
                      <a:shade val="88000"/>
                      <a:satMod val="110000"/>
                    </a:schemeClr>
                  </a:solidFill>
                  <a:prstDash val="solid"/>
                </a:ln>
                <a:solidFill>
                  <a:schemeClr val="tx2">
                    <a:lumMod val="20000"/>
                    <a:lumOff val="80000"/>
                  </a:schemeClr>
                </a:solidFill>
                <a:latin typeface="+mj-lt"/>
                <a:cs typeface="+mn-cs"/>
              </a:rPr>
              <a:t>Yüksek</a:t>
            </a:r>
          </a:p>
        </p:txBody>
      </p:sp>
      <p:cxnSp>
        <p:nvCxnSpPr>
          <p:cNvPr id="34" name="Straight Arrow Connector 33"/>
          <p:cNvCxnSpPr/>
          <p:nvPr/>
        </p:nvCxnSpPr>
        <p:spPr>
          <a:xfrm>
            <a:off x="1905000" y="4419600"/>
            <a:ext cx="6553200" cy="1588"/>
          </a:xfrm>
          <a:prstGeom prst="straightConnector1">
            <a:avLst/>
          </a:prstGeom>
          <a:ln w="47625">
            <a:solidFill>
              <a:schemeClr val="accent2"/>
            </a:solidFill>
            <a:prstDash val="solid"/>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6200000">
            <a:off x="1205239" y="2909562"/>
            <a:ext cx="1556388" cy="461665"/>
          </a:xfrm>
          <a:prstGeom prst="rect">
            <a:avLst/>
          </a:prstGeom>
          <a:noFill/>
        </p:spPr>
        <p:txBody>
          <a:bodyPr wrap="none">
            <a:spAutoFit/>
          </a:bodyPr>
          <a:lstStyle/>
          <a:p>
            <a:pP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Ses Kalitesi</a:t>
            </a:r>
          </a:p>
        </p:txBody>
      </p:sp>
      <p:sp>
        <p:nvSpPr>
          <p:cNvPr id="36" name="TextBox 35"/>
          <p:cNvSpPr txBox="1"/>
          <p:nvPr/>
        </p:nvSpPr>
        <p:spPr>
          <a:xfrm>
            <a:off x="1066800" y="914400"/>
            <a:ext cx="1155253" cy="33855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tr-TR"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mn-cs"/>
              </a:rPr>
              <a:t>Mükemmel</a:t>
            </a:r>
          </a:p>
        </p:txBody>
      </p:sp>
      <p:sp>
        <p:nvSpPr>
          <p:cNvPr id="37" name="TextBox 36"/>
          <p:cNvSpPr txBox="1"/>
          <p:nvPr/>
        </p:nvSpPr>
        <p:spPr>
          <a:xfrm>
            <a:off x="1624512" y="4800600"/>
            <a:ext cx="585288" cy="33855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tr-TR"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mn-cs"/>
              </a:rPr>
              <a:t>Kötü</a:t>
            </a:r>
          </a:p>
        </p:txBody>
      </p:sp>
      <p:sp>
        <p:nvSpPr>
          <p:cNvPr id="38" name="TextBox 37"/>
          <p:cNvSpPr txBox="1"/>
          <p:nvPr/>
        </p:nvSpPr>
        <p:spPr>
          <a:xfrm>
            <a:off x="7848600" y="5334000"/>
            <a:ext cx="715260" cy="338554"/>
          </a:xfrm>
          <a:prstGeom prst="rect">
            <a:avLst/>
          </a:prstGeom>
          <a:noFill/>
        </p:spPr>
        <p:txBody>
          <a:bodyPr wrap="none">
            <a:spAutoFit/>
          </a:bodyPr>
          <a:lstStyle/>
          <a:p>
            <a:pPr fontAlgn="auto">
              <a:spcBef>
                <a:spcPts val="0"/>
              </a:spcBef>
              <a:spcAft>
                <a:spcPts val="0"/>
              </a:spcAft>
              <a:defRPr/>
            </a:pPr>
            <a:r>
              <a:rPr lang="tr-TR" sz="1600" b="1" dirty="0">
                <a:ln w="10541" cmpd="sng">
                  <a:solidFill>
                    <a:schemeClr val="accent1">
                      <a:shade val="88000"/>
                      <a:satMod val="110000"/>
                    </a:schemeClr>
                  </a:solidFill>
                  <a:prstDash val="solid"/>
                </a:ln>
                <a:solidFill>
                  <a:schemeClr val="tx2">
                    <a:lumMod val="20000"/>
                    <a:lumOff val="80000"/>
                  </a:schemeClr>
                </a:solidFill>
                <a:latin typeface="+mj-lt"/>
                <a:cs typeface="+mn-cs"/>
              </a:rPr>
              <a:t>Düşük</a:t>
            </a:r>
          </a:p>
        </p:txBody>
      </p:sp>
      <p:sp>
        <p:nvSpPr>
          <p:cNvPr id="39" name="TextBox 38"/>
          <p:cNvSpPr txBox="1"/>
          <p:nvPr/>
        </p:nvSpPr>
        <p:spPr>
          <a:xfrm>
            <a:off x="2590800" y="4038600"/>
            <a:ext cx="2917850" cy="33855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tr-TR"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mn-cs"/>
              </a:rPr>
              <a:t>Kabul Edilebilir En Düşük Kalite</a:t>
            </a:r>
          </a:p>
        </p:txBody>
      </p:sp>
      <p:cxnSp>
        <p:nvCxnSpPr>
          <p:cNvPr id="41" name="Straight Arrow Connector 40"/>
          <p:cNvCxnSpPr>
            <a:stCxn id="33798" idx="2"/>
          </p:cNvCxnSpPr>
          <p:nvPr/>
        </p:nvCxnSpPr>
        <p:spPr>
          <a:xfrm rot="5400000">
            <a:off x="5103019" y="2050256"/>
            <a:ext cx="1076325" cy="614363"/>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pic>
        <p:nvPicPr>
          <p:cNvPr id="3380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
        <p:nvSpPr>
          <p:cNvPr id="35842" name="TextBox 6"/>
          <p:cNvSpPr txBox="1">
            <a:spLocks noChangeArrowheads="1"/>
          </p:cNvSpPr>
          <p:nvPr/>
        </p:nvSpPr>
        <p:spPr bwMode="auto">
          <a:xfrm>
            <a:off x="381000" y="854075"/>
            <a:ext cx="8567738" cy="3876675"/>
          </a:xfrm>
          <a:prstGeom prst="rect">
            <a:avLst/>
          </a:prstGeom>
          <a:noFill/>
          <a:ln w="9525">
            <a:noFill/>
            <a:miter lim="800000"/>
            <a:headEnd/>
            <a:tailEnd/>
          </a:ln>
        </p:spPr>
        <p:txBody>
          <a:bodyPr>
            <a:spAutoFit/>
          </a:bodyPr>
          <a:lstStyle/>
          <a:p>
            <a:r>
              <a:rPr lang="tr-TR" sz="5400" b="1">
                <a:solidFill>
                  <a:srgbClr val="FFFF00"/>
                </a:solidFill>
                <a:latin typeface="Calibri" pitchFamily="34" charset="0"/>
              </a:rPr>
              <a:t>Sinyalleşme</a:t>
            </a:r>
            <a:r>
              <a:rPr lang="tr-TR" sz="4800">
                <a:solidFill>
                  <a:schemeClr val="bg2"/>
                </a:solidFill>
                <a:latin typeface="Calibri" pitchFamily="34" charset="0"/>
              </a:rPr>
              <a:t>, telsizin “kim olduğunu” ve “ne yapmak istediğini” diğer telsizlere (ve rölelere) anlatmak için kullandığı ek (gömülü) bilgi kodlarıdır.</a:t>
            </a:r>
          </a:p>
        </p:txBody>
      </p:sp>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rot="882643">
            <a:off x="1495426" y="527542"/>
            <a:ext cx="2736776" cy="6315075"/>
          </a:xfrm>
          <a:prstGeom prst="rect">
            <a:avLst/>
          </a:prstGeom>
          <a:noFill/>
          <a:ln w="9525">
            <a:noFill/>
            <a:miter lim="800000"/>
            <a:headEnd/>
            <a:tailEnd/>
          </a:ln>
          <a:effectLst>
            <a:glow rad="228600">
              <a:schemeClr val="bg1">
                <a:alpha val="40000"/>
              </a:schemeClr>
            </a:glow>
          </a:effectLst>
        </p:spPr>
      </p:pic>
      <p:sp>
        <p:nvSpPr>
          <p:cNvPr id="32" name="Teardrop 31"/>
          <p:cNvSpPr/>
          <p:nvPr/>
        </p:nvSpPr>
        <p:spPr>
          <a:xfrm>
            <a:off x="2177537" y="3429000"/>
            <a:ext cx="990600" cy="990600"/>
          </a:xfrm>
          <a:prstGeom prst="teardrop">
            <a:avLst/>
          </a:prstGeom>
          <a:solidFill>
            <a:srgbClr val="FFFF00">
              <a:alpha val="5098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35" name="TextBox 34"/>
          <p:cNvSpPr txBox="1"/>
          <p:nvPr/>
        </p:nvSpPr>
        <p:spPr>
          <a:xfrm>
            <a:off x="3657600" y="2667000"/>
            <a:ext cx="7349512" cy="584775"/>
          </a:xfrm>
          <a:prstGeom prst="rect">
            <a:avLst/>
          </a:prstGeom>
          <a:noFill/>
        </p:spPr>
        <p:txBody>
          <a:bodyPr wrap="none">
            <a:spAutoFit/>
            <a:scene3d>
              <a:camera prst="perspectiveContrastingRightFacing"/>
              <a:lightRig rig="threePt" dir="t"/>
            </a:scene3d>
          </a:bodyPr>
          <a:lstStyle/>
          <a:p>
            <a:pPr fontAlgn="auto">
              <a:spcBef>
                <a:spcPts val="0"/>
              </a:spcBef>
              <a:spcAft>
                <a:spcPts val="0"/>
              </a:spcAft>
              <a:defRPr/>
            </a:pPr>
            <a:r>
              <a:rPr lang="tr-TR" sz="2800" dirty="0">
                <a:solidFill>
                  <a:schemeClr val="bg2"/>
                </a:solidFill>
                <a:latin typeface="+mn-lt"/>
                <a:cs typeface="+mn-cs"/>
              </a:rPr>
              <a:t>[</a:t>
            </a:r>
            <a:r>
              <a:rPr lang="tr-TR" sz="2800" dirty="0" err="1">
                <a:solidFill>
                  <a:schemeClr val="bg2"/>
                </a:solidFill>
                <a:latin typeface="+mn-lt"/>
                <a:cs typeface="+mn-cs"/>
              </a:rPr>
              <a:t>Dij</a:t>
            </a:r>
            <a:r>
              <a:rPr lang="tr-TR" sz="2800" dirty="0">
                <a:solidFill>
                  <a:schemeClr val="bg2"/>
                </a:solidFill>
                <a:latin typeface="+mn-lt"/>
                <a:cs typeface="+mn-cs"/>
              </a:rPr>
              <a:t>.Ses+FEC+</a:t>
            </a:r>
            <a:r>
              <a:rPr lang="tr-TR" sz="3200" b="1" dirty="0">
                <a:solidFill>
                  <a:srgbClr val="FFFF00"/>
                </a:solidFill>
                <a:latin typeface="+mn-lt"/>
                <a:cs typeface="+mn-cs"/>
              </a:rPr>
              <a:t>Sinyalleşme</a:t>
            </a:r>
            <a:r>
              <a:rPr lang="tr-TR" sz="2800" dirty="0">
                <a:solidFill>
                  <a:schemeClr val="bg2"/>
                </a:solidFill>
                <a:latin typeface="+mn-lt"/>
                <a:cs typeface="+mn-cs"/>
              </a:rPr>
              <a:t>] [Dij.Ses+FEC+</a:t>
            </a:r>
            <a:r>
              <a:rPr lang="tr-TR" sz="2800" dirty="0">
                <a:solidFill>
                  <a:srgbClr val="FFFF00"/>
                </a:solidFill>
                <a:latin typeface="+mn-lt"/>
                <a:cs typeface="+mn-cs"/>
              </a:rPr>
              <a:t>Sinyal.</a:t>
            </a:r>
            <a:r>
              <a:rPr lang="tr-TR" sz="2800" dirty="0">
                <a:solidFill>
                  <a:schemeClr val="bg2"/>
                </a:solidFill>
                <a:latin typeface="+mn-lt"/>
                <a:cs typeface="+mn-cs"/>
              </a:rPr>
              <a:t>]</a:t>
            </a:r>
          </a:p>
        </p:txBody>
      </p:sp>
      <p:sp>
        <p:nvSpPr>
          <p:cNvPr id="8" name="TextBox 7"/>
          <p:cNvSpPr txBox="1"/>
          <p:nvPr/>
        </p:nvSpPr>
        <p:spPr>
          <a:xfrm rot="272476">
            <a:off x="-209672" y="2967243"/>
            <a:ext cx="2690160" cy="584775"/>
          </a:xfrm>
          <a:prstGeom prst="rect">
            <a:avLst/>
          </a:prstGeom>
          <a:noFill/>
        </p:spPr>
        <p:txBody>
          <a:bodyPr wrap="none">
            <a:spAutoFit/>
            <a:scene3d>
              <a:camera prst="perspectiveContrastingRightFacing"/>
              <a:lightRig rig="threePt" dir="t"/>
            </a:scene3d>
          </a:bodyPr>
          <a:lstStyle/>
          <a:p>
            <a:pPr fontAlgn="auto">
              <a:spcBef>
                <a:spcPts val="0"/>
              </a:spcBef>
              <a:spcAft>
                <a:spcPts val="0"/>
              </a:spcAft>
              <a:defRPr/>
            </a:pPr>
            <a:r>
              <a:rPr lang="tr-TR" sz="3200" dirty="0">
                <a:solidFill>
                  <a:schemeClr val="bg2"/>
                </a:solidFill>
                <a:latin typeface="+mn-lt"/>
                <a:cs typeface="+mn-cs"/>
              </a:rPr>
              <a:t>Arayüz Girişleri</a:t>
            </a:r>
          </a:p>
        </p:txBody>
      </p:sp>
      <p:sp>
        <p:nvSpPr>
          <p:cNvPr id="10" name="TextBox 9"/>
          <p:cNvSpPr txBox="1"/>
          <p:nvPr/>
        </p:nvSpPr>
        <p:spPr>
          <a:xfrm rot="272476">
            <a:off x="-74728" y="3305981"/>
            <a:ext cx="2420278" cy="584775"/>
          </a:xfrm>
          <a:prstGeom prst="rect">
            <a:avLst/>
          </a:prstGeom>
          <a:noFill/>
        </p:spPr>
        <p:txBody>
          <a:bodyPr wrap="none">
            <a:spAutoFit/>
            <a:scene3d>
              <a:camera prst="perspectiveContrastingRightFacing"/>
              <a:lightRig rig="threePt" dir="t"/>
            </a:scene3d>
          </a:bodyPr>
          <a:lstStyle/>
          <a:p>
            <a:pPr fontAlgn="auto">
              <a:spcBef>
                <a:spcPts val="0"/>
              </a:spcBef>
              <a:spcAft>
                <a:spcPts val="0"/>
              </a:spcAft>
              <a:defRPr/>
            </a:pPr>
            <a:r>
              <a:rPr lang="tr-TR" sz="3200" dirty="0">
                <a:solidFill>
                  <a:schemeClr val="bg2"/>
                </a:solidFill>
                <a:latin typeface="+mn-lt"/>
                <a:cs typeface="+mn-cs"/>
              </a:rPr>
              <a:t>Programlama</a:t>
            </a:r>
          </a:p>
        </p:txBody>
      </p:sp>
      <p:sp>
        <p:nvSpPr>
          <p:cNvPr id="11" name="TextBox 10"/>
          <p:cNvSpPr txBox="1"/>
          <p:nvPr/>
        </p:nvSpPr>
        <p:spPr>
          <a:xfrm rot="272476">
            <a:off x="172433" y="3680902"/>
            <a:ext cx="1986441" cy="584775"/>
          </a:xfrm>
          <a:prstGeom prst="rect">
            <a:avLst/>
          </a:prstGeom>
          <a:noFill/>
        </p:spPr>
        <p:txBody>
          <a:bodyPr wrap="none">
            <a:spAutoFit/>
            <a:scene3d>
              <a:camera prst="perspectiveContrastingRightFacing"/>
              <a:lightRig rig="threePt" dir="t"/>
            </a:scene3d>
          </a:bodyPr>
          <a:lstStyle/>
          <a:p>
            <a:pPr fontAlgn="auto">
              <a:spcBef>
                <a:spcPts val="0"/>
              </a:spcBef>
              <a:spcAft>
                <a:spcPts val="0"/>
              </a:spcAft>
              <a:defRPr/>
            </a:pPr>
            <a:r>
              <a:rPr lang="tr-TR" sz="3200" dirty="0">
                <a:solidFill>
                  <a:schemeClr val="bg2"/>
                </a:solidFill>
                <a:latin typeface="+mn-lt"/>
                <a:cs typeface="+mn-cs"/>
              </a:rPr>
              <a:t>Analog Ses</a:t>
            </a:r>
          </a:p>
        </p:txBody>
      </p:sp>
      <p:pic>
        <p:nvPicPr>
          <p:cNvPr id="3789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2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00800" y="1238250"/>
            <a:ext cx="2473180" cy="5619750"/>
          </a:xfrm>
          <a:prstGeom prst="rect">
            <a:avLst/>
          </a:prstGeom>
          <a:noFill/>
          <a:ln w="9525">
            <a:noFill/>
            <a:miter lim="800000"/>
            <a:headEnd/>
            <a:tailEnd/>
          </a:ln>
          <a:effectLst>
            <a:glow rad="228600">
              <a:schemeClr val="bg1">
                <a:alpha val="40000"/>
              </a:schemeClr>
            </a:glow>
          </a:effectLst>
        </p:spPr>
      </p:pic>
      <p:sp>
        <p:nvSpPr>
          <p:cNvPr id="4" name="Title 3"/>
          <p:cNvSpPr>
            <a:spLocks noGrp="1"/>
          </p:cNvSpPr>
          <p:nvPr>
            <p:ph type="title" idx="4294967295"/>
          </p:nvPr>
        </p:nvSpPr>
        <p:spPr>
          <a:xfrm>
            <a:off x="685800" y="4385539"/>
            <a:ext cx="3408305" cy="707886"/>
          </a:xfrm>
          <a:scene3d>
            <a:camera prst="isometricOffAxis2Left"/>
            <a:lightRig rig="threePt" dir="t"/>
          </a:scene3d>
        </p:spPr>
        <p:txBody>
          <a:bodyPr wrap="none" rtlCol="0">
            <a:spAutoFit/>
            <a:scene3d>
              <a:camera prst="perspectiveContrastingRightFacing"/>
              <a:lightRig rig="threePt" dir="t"/>
            </a:scene3d>
          </a:bodyPr>
          <a:lstStyle/>
          <a:p>
            <a:pPr algn="l" eaLnBrk="1" fontAlgn="auto" hangingPunct="1">
              <a:spcAft>
                <a:spcPts val="0"/>
              </a:spcAft>
              <a:defRPr/>
            </a:pPr>
            <a:r>
              <a:rPr lang="tr-TR" dirty="0" smtClean="0">
                <a:solidFill>
                  <a:srgbClr val="66FFFF"/>
                </a:solidFill>
                <a:latin typeface="+mn-lt"/>
                <a:ea typeface="+mn-ea"/>
                <a:cs typeface="+mn-cs"/>
              </a:rPr>
              <a:t>Kimlik bildirimi</a:t>
            </a:r>
            <a:endParaRPr lang="tr-TR" dirty="0">
              <a:solidFill>
                <a:srgbClr val="66FFFF"/>
              </a:solidFill>
              <a:latin typeface="+mn-lt"/>
              <a:ea typeface="+mn-ea"/>
              <a:cs typeface="+mn-cs"/>
            </a:endParaRPr>
          </a:p>
        </p:txBody>
      </p:sp>
      <p:sp>
        <p:nvSpPr>
          <p:cNvPr id="8" name="Line 6"/>
          <p:cNvSpPr>
            <a:spLocks noChangeShapeType="1"/>
          </p:cNvSpPr>
          <p:nvPr/>
        </p:nvSpPr>
        <p:spPr bwMode="auto">
          <a:xfrm>
            <a:off x="1371600" y="1562100"/>
            <a:ext cx="5124450" cy="1123950"/>
          </a:xfrm>
          <a:prstGeom prst="line">
            <a:avLst/>
          </a:prstGeom>
          <a:noFill/>
          <a:ln w="44450" cap="rnd">
            <a:solidFill>
              <a:schemeClr val="bg1"/>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1" name="TextBox 10"/>
          <p:cNvSpPr txBox="1"/>
          <p:nvPr/>
        </p:nvSpPr>
        <p:spPr>
          <a:xfrm rot="330409">
            <a:off x="2808091" y="2022477"/>
            <a:ext cx="1813317" cy="584775"/>
          </a:xfrm>
          <a:prstGeom prst="rect">
            <a:avLst/>
          </a:prstGeom>
          <a:noFill/>
          <a:scene3d>
            <a:camera prst="isometricOffAxis2Left"/>
            <a:lightRig rig="threePt" dir="t"/>
          </a:scene3d>
        </p:spPr>
        <p:txBody>
          <a:bodyPr wrap="none" anchor="ctr">
            <a:spAutoFit/>
            <a:scene3d>
              <a:camera prst="perspectiveContrastingRightFacing"/>
              <a:lightRig rig="threePt" dir="t"/>
            </a:scene3d>
          </a:bodyPr>
          <a:lstStyle/>
          <a:p>
            <a:pPr fontAlgn="auto">
              <a:spcAft>
                <a:spcPts val="0"/>
              </a:spcAft>
              <a:defRPr/>
            </a:pPr>
            <a:r>
              <a:rPr lang="tr-TR" sz="3200" b="1" dirty="0">
                <a:solidFill>
                  <a:schemeClr val="bg2"/>
                </a:solidFill>
                <a:latin typeface="+mn-lt"/>
                <a:cs typeface="+mn-cs"/>
              </a:rPr>
              <a:t>BEN 2012</a:t>
            </a:r>
          </a:p>
        </p:txBody>
      </p:sp>
      <p:pic>
        <p:nvPicPr>
          <p:cNvPr id="10"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51430" y="595754"/>
            <a:ext cx="909028" cy="2097571"/>
          </a:xfrm>
          <a:prstGeom prst="rect">
            <a:avLst/>
          </a:prstGeom>
          <a:noFill/>
          <a:ln w="9525">
            <a:noFill/>
            <a:miter lim="800000"/>
            <a:headEnd/>
            <a:tailEnd/>
          </a:ln>
          <a:effectLst>
            <a:glow rad="228600">
              <a:schemeClr val="bg1">
                <a:alpha val="40000"/>
              </a:schemeClr>
            </a:glow>
          </a:effectLst>
        </p:spPr>
      </p:pic>
      <p:pic>
        <p:nvPicPr>
          <p:cNvPr id="3994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4385539"/>
            <a:ext cx="3295261" cy="707886"/>
          </a:xfrm>
          <a:scene3d>
            <a:camera prst="isometricOffAxis2Left"/>
            <a:lightRig rig="threePt" dir="t"/>
          </a:scene3d>
        </p:spPr>
        <p:txBody>
          <a:bodyPr wrap="none" rtlCol="0">
            <a:spAutoFit/>
            <a:scene3d>
              <a:camera prst="perspectiveContrastingRightFacing"/>
              <a:lightRig rig="threePt" dir="t"/>
            </a:scene3d>
          </a:bodyPr>
          <a:lstStyle/>
          <a:p>
            <a:pPr algn="l" eaLnBrk="1" fontAlgn="auto" hangingPunct="1">
              <a:spcAft>
                <a:spcPts val="0"/>
              </a:spcAft>
              <a:defRPr/>
            </a:pPr>
            <a:r>
              <a:rPr lang="tr-TR" dirty="0" smtClean="0">
                <a:solidFill>
                  <a:srgbClr val="66FFFF"/>
                </a:solidFill>
                <a:latin typeface="+mn-lt"/>
                <a:ea typeface="+mn-ea"/>
                <a:cs typeface="+mn-cs"/>
              </a:rPr>
              <a:t>Telsiz kapatma</a:t>
            </a:r>
            <a:endParaRPr lang="tr-TR" dirty="0">
              <a:solidFill>
                <a:srgbClr val="66FFFF"/>
              </a:solidFill>
              <a:latin typeface="+mn-lt"/>
              <a:ea typeface="+mn-ea"/>
              <a:cs typeface="+mn-cs"/>
            </a:endParaRPr>
          </a:p>
        </p:txBody>
      </p:sp>
      <p:sp>
        <p:nvSpPr>
          <p:cNvPr id="8" name="Line 6"/>
          <p:cNvSpPr>
            <a:spLocks noChangeShapeType="1"/>
          </p:cNvSpPr>
          <p:nvPr/>
        </p:nvSpPr>
        <p:spPr bwMode="auto">
          <a:xfrm>
            <a:off x="1333500" y="1524000"/>
            <a:ext cx="5029200" cy="1028700"/>
          </a:xfrm>
          <a:prstGeom prst="line">
            <a:avLst/>
          </a:prstGeom>
          <a:noFill/>
          <a:ln w="44450" cap="rnd">
            <a:solidFill>
              <a:schemeClr val="bg1"/>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1" name="TextBox 10"/>
          <p:cNvSpPr txBox="1"/>
          <p:nvPr/>
        </p:nvSpPr>
        <p:spPr>
          <a:xfrm rot="330409">
            <a:off x="3476475" y="1627782"/>
            <a:ext cx="2191049" cy="584775"/>
          </a:xfrm>
          <a:prstGeom prst="rect">
            <a:avLst/>
          </a:prstGeom>
          <a:noFill/>
          <a:scene3d>
            <a:camera prst="isometricOffAxis2Left"/>
            <a:lightRig rig="threePt" dir="t"/>
          </a:scene3d>
        </p:spPr>
        <p:txBody>
          <a:bodyPr wrap="none" anchor="ctr">
            <a:spAutoFit/>
            <a:scene3d>
              <a:camera prst="perspectiveContrastingRightFacing"/>
              <a:lightRig rig="threePt" dir="t"/>
            </a:scene3d>
          </a:bodyPr>
          <a:lstStyle/>
          <a:p>
            <a:pPr fontAlgn="auto">
              <a:spcAft>
                <a:spcPts val="0"/>
              </a:spcAft>
              <a:defRPr/>
            </a:pPr>
            <a:r>
              <a:rPr lang="tr-TR" sz="3200" b="1" dirty="0">
                <a:solidFill>
                  <a:schemeClr val="bg2"/>
                </a:solidFill>
                <a:latin typeface="+mn-lt"/>
                <a:cs typeface="+mn-cs"/>
              </a:rPr>
              <a:t>201, KAPAN</a:t>
            </a:r>
          </a:p>
        </p:txBody>
      </p:sp>
      <p:sp>
        <p:nvSpPr>
          <p:cNvPr id="9" name="TextBox 8"/>
          <p:cNvSpPr txBox="1"/>
          <p:nvPr/>
        </p:nvSpPr>
        <p:spPr>
          <a:xfrm>
            <a:off x="1597820" y="2362200"/>
            <a:ext cx="1526380"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tr-TR" sz="3200" dirty="0">
                <a:solidFill>
                  <a:schemeClr val="bg1"/>
                </a:solidFill>
                <a:effectLst>
                  <a:glow rad="139700">
                    <a:schemeClr val="accent6">
                      <a:satMod val="175000"/>
                      <a:alpha val="40000"/>
                    </a:schemeClr>
                  </a:glow>
                </a:effectLst>
                <a:latin typeface="Arial" pitchFamily="34" charset="0"/>
                <a:cs typeface="Arial" pitchFamily="34" charset="0"/>
                <a:sym typeface="Wingdings"/>
              </a:rPr>
              <a:t></a:t>
            </a:r>
            <a:r>
              <a:rPr lang="tr-TR" sz="2000" dirty="0">
                <a:solidFill>
                  <a:schemeClr val="bg1"/>
                </a:solidFill>
                <a:effectLst>
                  <a:glow rad="139700">
                    <a:schemeClr val="accent6">
                      <a:satMod val="175000"/>
                      <a:alpha val="40000"/>
                    </a:schemeClr>
                  </a:glow>
                </a:effectLst>
                <a:latin typeface="Arial" pitchFamily="34" charset="0"/>
                <a:cs typeface="Arial" pitchFamily="34" charset="0"/>
              </a:rPr>
              <a:t>YETKİLİ</a:t>
            </a:r>
          </a:p>
        </p:txBody>
      </p:sp>
      <p:sp>
        <p:nvSpPr>
          <p:cNvPr id="10" name="Line 6"/>
          <p:cNvSpPr>
            <a:spLocks noChangeShapeType="1"/>
          </p:cNvSpPr>
          <p:nvPr/>
        </p:nvSpPr>
        <p:spPr bwMode="auto">
          <a:xfrm flipH="1" flipV="1">
            <a:off x="1257300" y="1771650"/>
            <a:ext cx="5105400" cy="1123950"/>
          </a:xfrm>
          <a:prstGeom prst="line">
            <a:avLst/>
          </a:prstGeom>
          <a:noFill/>
          <a:ln w="44450" cap="rnd">
            <a:solidFill>
              <a:schemeClr val="accent2"/>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2" name="TextBox 11"/>
          <p:cNvSpPr txBox="1"/>
          <p:nvPr/>
        </p:nvSpPr>
        <p:spPr>
          <a:xfrm rot="330409">
            <a:off x="3525368" y="2542182"/>
            <a:ext cx="2093265" cy="584775"/>
          </a:xfrm>
          <a:prstGeom prst="rect">
            <a:avLst/>
          </a:prstGeom>
          <a:noFill/>
          <a:scene3d>
            <a:camera prst="isometricOffAxis2Left"/>
            <a:lightRig rig="threePt" dir="t"/>
          </a:scene3d>
        </p:spPr>
        <p:txBody>
          <a:bodyPr wrap="none" anchor="ctr">
            <a:spAutoFit/>
            <a:scene3d>
              <a:camera prst="perspectiveContrastingRightFacing"/>
              <a:lightRig rig="threePt" dir="t"/>
            </a:scene3d>
          </a:bodyPr>
          <a:lstStyle/>
          <a:p>
            <a:pPr fontAlgn="auto">
              <a:spcAft>
                <a:spcPts val="0"/>
              </a:spcAft>
              <a:defRPr/>
            </a:pPr>
            <a:r>
              <a:rPr lang="tr-TR" sz="3200" b="1" dirty="0">
                <a:solidFill>
                  <a:schemeClr val="bg2"/>
                </a:solidFill>
                <a:latin typeface="+mn-lt"/>
                <a:cs typeface="+mn-cs"/>
              </a:rPr>
              <a:t>KAPANDIM</a:t>
            </a:r>
          </a:p>
        </p:txBody>
      </p:sp>
      <p:pic>
        <p:nvPicPr>
          <p:cNvPr id="4199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1238250"/>
            <a:ext cx="2473180" cy="5619750"/>
          </a:xfrm>
          <a:prstGeom prst="rect">
            <a:avLst/>
          </a:prstGeom>
          <a:noFill/>
          <a:ln w="9525">
            <a:noFill/>
            <a:miter lim="800000"/>
            <a:headEnd/>
            <a:tailEnd/>
          </a:ln>
          <a:effectLst>
            <a:glow rad="228600">
              <a:schemeClr val="bg1">
                <a:alpha val="40000"/>
              </a:schemeClr>
            </a:glow>
          </a:effectLst>
        </p:spPr>
      </p:pic>
      <p:pic>
        <p:nvPicPr>
          <p:cNvPr id="16" name="Picture 2"/>
          <p:cNvPicPr>
            <a:picLocks noChangeAspect="1" noChangeArrowheads="1"/>
          </p:cNvPicPr>
          <p:nvPr/>
        </p:nvPicPr>
        <p:blipFill>
          <a:blip r:embed="rId5" cstate="print">
            <a:clrChange>
              <a:clrFrom>
                <a:srgbClr val="FFFFFF"/>
              </a:clrFrom>
              <a:clrTo>
                <a:srgbClr val="FFFFFF">
                  <a:alpha val="0"/>
                </a:srgbClr>
              </a:clrTo>
            </a:clrChange>
          </a:blip>
          <a:stretch>
            <a:fillRect/>
          </a:stretch>
        </p:blipFill>
        <p:spPr bwMode="auto">
          <a:xfrm rot="882643">
            <a:off x="251430" y="595754"/>
            <a:ext cx="909028" cy="2097571"/>
          </a:xfrm>
          <a:prstGeom prst="rect">
            <a:avLst/>
          </a:prstGeom>
          <a:noFill/>
          <a:ln w="9525">
            <a:noFill/>
            <a:miter lim="800000"/>
            <a:headEnd/>
            <a:tailEnd/>
          </a:ln>
          <a:effectLst>
            <a:glow rad="228600">
              <a:schemeClr val="bg1">
                <a:alpha val="40000"/>
              </a:schemeClr>
            </a:glo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35" presetClass="path" presetSubtype="0" repeatCount="indefinite" accel="50000" autoRev="1" fill="hold" nodeType="withEffect">
                                  <p:stCondLst>
                                    <p:cond delay="0"/>
                                  </p:stCondLst>
                                  <p:childTnLst>
                                    <p:animMotion origin="layout" path="M 2.77778E-7 9.99075E-7 L -0.10816 -0.00925 " pathEditMode="relative" rAng="0" ptsTypes="AA">
                                      <p:cBhvr>
                                        <p:cTn id="9" dur="1000" fill="hold"/>
                                        <p:tgtEl>
                                          <p:spTgt spid="9"/>
                                        </p:tgtEl>
                                        <p:attrNameLst>
                                          <p:attrName>ppt_x</p:attrName>
                                          <p:attrName>ppt_y</p:attrName>
                                        </p:attrNameLst>
                                      </p:cBhvr>
                                      <p:rCtr x="-54"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4385539"/>
            <a:ext cx="3240631" cy="707886"/>
          </a:xfrm>
          <a:scene3d>
            <a:camera prst="isometricOffAxis2Left"/>
            <a:lightRig rig="threePt" dir="t"/>
          </a:scene3d>
        </p:spPr>
        <p:txBody>
          <a:bodyPr wrap="none" rtlCol="0">
            <a:spAutoFit/>
            <a:scene3d>
              <a:camera prst="perspectiveContrastingRightFacing"/>
              <a:lightRig rig="threePt" dir="t"/>
            </a:scene3d>
          </a:bodyPr>
          <a:lstStyle/>
          <a:p>
            <a:pPr algn="l" eaLnBrk="1" fontAlgn="auto" hangingPunct="1">
              <a:spcAft>
                <a:spcPts val="0"/>
              </a:spcAft>
              <a:defRPr/>
            </a:pPr>
            <a:r>
              <a:rPr lang="tr-TR" dirty="0" smtClean="0">
                <a:solidFill>
                  <a:srgbClr val="66FFFF"/>
                </a:solidFill>
                <a:latin typeface="+mn-lt"/>
                <a:ea typeface="+mn-ea"/>
                <a:cs typeface="+mn-cs"/>
              </a:rPr>
              <a:t>Telsiz kontrolü</a:t>
            </a:r>
            <a:endParaRPr lang="tr-TR" dirty="0">
              <a:solidFill>
                <a:srgbClr val="66FFFF"/>
              </a:solidFill>
              <a:latin typeface="+mn-lt"/>
              <a:ea typeface="+mn-ea"/>
              <a:cs typeface="+mn-cs"/>
            </a:endParaRPr>
          </a:p>
        </p:txBody>
      </p:sp>
      <p:sp>
        <p:nvSpPr>
          <p:cNvPr id="8" name="Line 6"/>
          <p:cNvSpPr>
            <a:spLocks noChangeShapeType="1"/>
          </p:cNvSpPr>
          <p:nvPr/>
        </p:nvSpPr>
        <p:spPr bwMode="auto">
          <a:xfrm>
            <a:off x="1371600" y="1543050"/>
            <a:ext cx="5048250" cy="1028700"/>
          </a:xfrm>
          <a:prstGeom prst="line">
            <a:avLst/>
          </a:prstGeom>
          <a:noFill/>
          <a:ln w="44450" cap="rnd">
            <a:solidFill>
              <a:schemeClr val="bg1"/>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1" name="TextBox 10"/>
          <p:cNvSpPr txBox="1"/>
          <p:nvPr/>
        </p:nvSpPr>
        <p:spPr>
          <a:xfrm rot="265923">
            <a:off x="3519474" y="1627782"/>
            <a:ext cx="2105063" cy="584775"/>
          </a:xfrm>
          <a:prstGeom prst="rect">
            <a:avLst/>
          </a:prstGeom>
          <a:noFill/>
          <a:scene3d>
            <a:camera prst="isometricOffAxis2Left"/>
            <a:lightRig rig="threePt" dir="t"/>
          </a:scene3d>
        </p:spPr>
        <p:txBody>
          <a:bodyPr wrap="none" anchor="ctr">
            <a:spAutoFit/>
            <a:scene3d>
              <a:camera prst="perspectiveContrastingRightFacing"/>
              <a:lightRig rig="threePt" dir="t"/>
            </a:scene3d>
          </a:bodyPr>
          <a:lstStyle/>
          <a:p>
            <a:pPr fontAlgn="auto">
              <a:spcAft>
                <a:spcPts val="0"/>
              </a:spcAft>
              <a:defRPr/>
            </a:pPr>
            <a:r>
              <a:rPr lang="tr-TR" sz="3200" b="1" dirty="0">
                <a:solidFill>
                  <a:schemeClr val="bg2"/>
                </a:solidFill>
                <a:latin typeface="+mn-lt"/>
                <a:cs typeface="+mn-cs"/>
              </a:rPr>
              <a:t>Açık mısın?</a:t>
            </a:r>
          </a:p>
        </p:txBody>
      </p:sp>
      <p:sp>
        <p:nvSpPr>
          <p:cNvPr id="9" name="TextBox 8"/>
          <p:cNvSpPr txBox="1"/>
          <p:nvPr/>
        </p:nvSpPr>
        <p:spPr>
          <a:xfrm>
            <a:off x="1597820" y="2362200"/>
            <a:ext cx="1526380"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tr-TR" sz="3200" dirty="0">
                <a:solidFill>
                  <a:schemeClr val="bg1"/>
                </a:solidFill>
                <a:effectLst>
                  <a:glow rad="139700">
                    <a:schemeClr val="accent6">
                      <a:satMod val="175000"/>
                      <a:alpha val="40000"/>
                    </a:schemeClr>
                  </a:glow>
                </a:effectLst>
                <a:latin typeface="Arial" pitchFamily="34" charset="0"/>
                <a:cs typeface="Arial" pitchFamily="34" charset="0"/>
                <a:sym typeface="Wingdings"/>
              </a:rPr>
              <a:t></a:t>
            </a:r>
            <a:r>
              <a:rPr lang="tr-TR" sz="2000" dirty="0">
                <a:solidFill>
                  <a:schemeClr val="bg1"/>
                </a:solidFill>
                <a:effectLst>
                  <a:glow rad="139700">
                    <a:schemeClr val="accent6">
                      <a:satMod val="175000"/>
                      <a:alpha val="40000"/>
                    </a:schemeClr>
                  </a:glow>
                </a:effectLst>
                <a:latin typeface="Arial" pitchFamily="34" charset="0"/>
                <a:cs typeface="Arial" pitchFamily="34" charset="0"/>
              </a:rPr>
              <a:t>YETKİLİ</a:t>
            </a:r>
          </a:p>
        </p:txBody>
      </p:sp>
      <p:sp>
        <p:nvSpPr>
          <p:cNvPr id="10" name="Line 6"/>
          <p:cNvSpPr>
            <a:spLocks noChangeShapeType="1"/>
          </p:cNvSpPr>
          <p:nvPr/>
        </p:nvSpPr>
        <p:spPr bwMode="auto">
          <a:xfrm flipH="1" flipV="1">
            <a:off x="1352550" y="1905000"/>
            <a:ext cx="4972050" cy="952500"/>
          </a:xfrm>
          <a:prstGeom prst="line">
            <a:avLst/>
          </a:prstGeom>
          <a:noFill/>
          <a:ln w="44450" cap="rnd">
            <a:solidFill>
              <a:schemeClr val="accent2"/>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2" name="TextBox 11"/>
          <p:cNvSpPr txBox="1"/>
          <p:nvPr/>
        </p:nvSpPr>
        <p:spPr>
          <a:xfrm rot="265923">
            <a:off x="4116400" y="2595061"/>
            <a:ext cx="911211" cy="584775"/>
          </a:xfrm>
          <a:prstGeom prst="rect">
            <a:avLst/>
          </a:prstGeom>
          <a:noFill/>
          <a:scene3d>
            <a:camera prst="isometricOffAxis2Left"/>
            <a:lightRig rig="threePt" dir="t"/>
          </a:scene3d>
        </p:spPr>
        <p:txBody>
          <a:bodyPr wrap="none" anchor="ctr">
            <a:spAutoFit/>
            <a:scene3d>
              <a:camera prst="perspectiveContrastingRightFacing"/>
              <a:lightRig rig="threePt" dir="t"/>
            </a:scene3d>
          </a:bodyPr>
          <a:lstStyle/>
          <a:p>
            <a:pPr fontAlgn="auto">
              <a:spcAft>
                <a:spcPts val="0"/>
              </a:spcAft>
              <a:defRPr/>
            </a:pPr>
            <a:r>
              <a:rPr lang="tr-TR" sz="3200" b="1" dirty="0">
                <a:solidFill>
                  <a:schemeClr val="bg2"/>
                </a:solidFill>
                <a:latin typeface="+mn-lt"/>
                <a:cs typeface="+mn-cs"/>
              </a:rPr>
              <a:t>Evet</a:t>
            </a:r>
          </a:p>
        </p:txBody>
      </p:sp>
      <p:pic>
        <p:nvPicPr>
          <p:cNvPr id="4403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1238250"/>
            <a:ext cx="2473180" cy="5619750"/>
          </a:xfrm>
          <a:prstGeom prst="rect">
            <a:avLst/>
          </a:prstGeom>
          <a:noFill/>
          <a:ln w="9525">
            <a:noFill/>
            <a:miter lim="800000"/>
            <a:headEnd/>
            <a:tailEnd/>
          </a:ln>
          <a:effectLst>
            <a:glow rad="228600">
              <a:schemeClr val="bg1">
                <a:alpha val="40000"/>
              </a:schemeClr>
            </a:glow>
          </a:effectLst>
        </p:spPr>
      </p:pic>
      <p:pic>
        <p:nvPicPr>
          <p:cNvPr id="15" name="Picture 2"/>
          <p:cNvPicPr>
            <a:picLocks noChangeAspect="1" noChangeArrowheads="1"/>
          </p:cNvPicPr>
          <p:nvPr/>
        </p:nvPicPr>
        <p:blipFill>
          <a:blip r:embed="rId5" cstate="print">
            <a:clrChange>
              <a:clrFrom>
                <a:srgbClr val="FFFFFF"/>
              </a:clrFrom>
              <a:clrTo>
                <a:srgbClr val="FFFFFF">
                  <a:alpha val="0"/>
                </a:srgbClr>
              </a:clrTo>
            </a:clrChange>
          </a:blip>
          <a:stretch>
            <a:fillRect/>
          </a:stretch>
        </p:blipFill>
        <p:spPr bwMode="auto">
          <a:xfrm rot="882643">
            <a:off x="251430" y="595754"/>
            <a:ext cx="909028" cy="2097571"/>
          </a:xfrm>
          <a:prstGeom prst="rect">
            <a:avLst/>
          </a:prstGeom>
          <a:noFill/>
          <a:ln w="9525">
            <a:noFill/>
            <a:miter lim="800000"/>
            <a:headEnd/>
            <a:tailEnd/>
          </a:ln>
          <a:effectLst>
            <a:glow rad="228600">
              <a:schemeClr val="bg1">
                <a:alpha val="40000"/>
              </a:schemeClr>
            </a:glo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35" presetClass="path" presetSubtype="0" repeatCount="indefinite" accel="50000" autoRev="1" fill="hold" nodeType="withEffect">
                                  <p:stCondLst>
                                    <p:cond delay="0"/>
                                  </p:stCondLst>
                                  <p:childTnLst>
                                    <p:animMotion origin="layout" path="M 2.77778E-7 9.99075E-7 L -0.10816 -0.00925 " pathEditMode="relative" rAng="0" ptsTypes="AA">
                                      <p:cBhvr>
                                        <p:cTn id="9" dur="1000" fill="hold"/>
                                        <p:tgtEl>
                                          <p:spTgt spid="9"/>
                                        </p:tgtEl>
                                        <p:attrNameLst>
                                          <p:attrName>ppt_x</p:attrName>
                                          <p:attrName>ppt_y</p:attrName>
                                        </p:attrNameLst>
                                      </p:cBhvr>
                                      <p:rCtr x="-54"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2362200" y="4461739"/>
            <a:ext cx="2299860" cy="707886"/>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4000" b="1" dirty="0">
                <a:solidFill>
                  <a:schemeClr val="accent6">
                    <a:lumMod val="60000"/>
                    <a:lumOff val="40000"/>
                  </a:schemeClr>
                </a:solidFill>
                <a:latin typeface="+mn-lt"/>
                <a:cs typeface="+mn-cs"/>
              </a:rPr>
              <a:t>Özel Çağrı</a:t>
            </a:r>
          </a:p>
        </p:txBody>
      </p:sp>
      <p:pic>
        <p:nvPicPr>
          <p:cNvPr id="4608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1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1238250"/>
            <a:ext cx="2473180" cy="5619750"/>
          </a:xfrm>
          <a:prstGeom prst="rect">
            <a:avLst/>
          </a:prstGeom>
          <a:noFill/>
          <a:ln w="9525">
            <a:noFill/>
            <a:miter lim="800000"/>
            <a:headEnd/>
            <a:tailEnd/>
          </a:ln>
          <a:effectLst>
            <a:glow rad="228600">
              <a:schemeClr val="accent2">
                <a:satMod val="175000"/>
                <a:alpha val="40000"/>
              </a:schemeClr>
            </a:glow>
          </a:effectLst>
        </p:spPr>
      </p:pic>
      <p:pic>
        <p:nvPicPr>
          <p:cNvPr id="1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70233" y="1790700"/>
            <a:ext cx="543806" cy="1478280"/>
          </a:xfrm>
          <a:prstGeom prst="rect">
            <a:avLst/>
          </a:prstGeom>
          <a:noFill/>
          <a:ln w="9525">
            <a:noFill/>
            <a:miter lim="800000"/>
            <a:headEnd/>
            <a:tailEnd/>
          </a:ln>
          <a:effectLst>
            <a:glow rad="228600">
              <a:schemeClr val="bg1">
                <a:alpha val="40000"/>
              </a:schemeClr>
            </a:glow>
          </a:effectLst>
        </p:spPr>
      </p:pic>
      <p:pic>
        <p:nvPicPr>
          <p:cNvPr id="20"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12983" y="1257300"/>
            <a:ext cx="543806" cy="1478280"/>
          </a:xfrm>
          <a:prstGeom prst="rect">
            <a:avLst/>
          </a:prstGeom>
          <a:noFill/>
          <a:ln w="9525">
            <a:noFill/>
            <a:miter lim="800000"/>
            <a:headEnd/>
            <a:tailEnd/>
          </a:ln>
          <a:effectLst>
            <a:glow rad="228600">
              <a:schemeClr val="accent2">
                <a:satMod val="175000"/>
                <a:alpha val="40000"/>
              </a:schemeClr>
            </a:glow>
          </a:effectLst>
        </p:spPr>
      </p:pic>
      <p:pic>
        <p:nvPicPr>
          <p:cNvPr id="2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3333" y="1581150"/>
            <a:ext cx="543806" cy="1478280"/>
          </a:xfrm>
          <a:prstGeom prst="rect">
            <a:avLst/>
          </a:prstGeom>
          <a:noFill/>
          <a:ln w="9525">
            <a:noFill/>
            <a:miter lim="800000"/>
            <a:headEnd/>
            <a:tailEnd/>
          </a:ln>
          <a:effectLst>
            <a:glow rad="228600">
              <a:schemeClr val="bg1">
                <a:alpha val="40000"/>
              </a:schemeClr>
            </a:glow>
          </a:effectLst>
        </p:spPr>
      </p:pic>
      <p:pic>
        <p:nvPicPr>
          <p:cNvPr id="28"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08183" y="2990850"/>
            <a:ext cx="543806" cy="1478280"/>
          </a:xfrm>
          <a:prstGeom prst="rect">
            <a:avLst/>
          </a:prstGeom>
          <a:noFill/>
          <a:ln w="9525">
            <a:noFill/>
            <a:miter lim="800000"/>
            <a:headEnd/>
            <a:tailEnd/>
          </a:ln>
          <a:effectLst>
            <a:glow rad="228600">
              <a:schemeClr val="bg1">
                <a:alpha val="40000"/>
              </a:schemeClr>
            </a:glow>
          </a:effectLst>
        </p:spPr>
      </p:pic>
      <p:pic>
        <p:nvPicPr>
          <p:cNvPr id="2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65533" y="419100"/>
            <a:ext cx="543806" cy="1478280"/>
          </a:xfrm>
          <a:prstGeom prst="rect">
            <a:avLst/>
          </a:prstGeom>
          <a:noFill/>
          <a:ln w="9525">
            <a:noFill/>
            <a:miter lim="800000"/>
            <a:headEnd/>
            <a:tailEnd/>
          </a:ln>
          <a:effectLst>
            <a:glow rad="228600">
              <a:schemeClr val="bg1">
                <a:alpha val="40000"/>
              </a:schemeClr>
            </a:glow>
          </a:effectLst>
        </p:spPr>
      </p:pic>
      <p:sp>
        <p:nvSpPr>
          <p:cNvPr id="30" name="Line 6"/>
          <p:cNvSpPr>
            <a:spLocks noChangeShapeType="1"/>
          </p:cNvSpPr>
          <p:nvPr/>
        </p:nvSpPr>
        <p:spPr bwMode="auto">
          <a:xfrm flipH="1" flipV="1">
            <a:off x="1962150" y="2362200"/>
            <a:ext cx="4362450" cy="1371600"/>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35" presetClass="emph" presetSubtype="0" repeatCount="indefinite" fill="hold" nodeType="afterEffect">
                                  <p:stCondLst>
                                    <p:cond delay="0"/>
                                  </p:stCondLst>
                                  <p:childTnLst>
                                    <p:anim calcmode="discrete" valueType="str">
                                      <p:cBhvr>
                                        <p:cTn id="10" dur="1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304800"/>
            <a:ext cx="6553200" cy="944562"/>
          </a:xfrm>
        </p:spPr>
        <p:txBody>
          <a:bodyPr rtlCol="0">
            <a:noAutofit/>
          </a:bodyPr>
          <a:lstStyle/>
          <a:p>
            <a:pPr eaLnBrk="1" fontAlgn="auto" hangingPunct="1">
              <a:spcAft>
                <a:spcPts val="0"/>
              </a:spcAft>
              <a:defRPr/>
            </a:pPr>
            <a:r>
              <a:rPr lang="tr-TR" sz="7200" dirty="0" smtClean="0">
                <a:solidFill>
                  <a:schemeClr val="bg2"/>
                </a:solidFill>
              </a:rPr>
              <a:t>MOTO</a:t>
            </a:r>
            <a:r>
              <a:rPr lang="tr-TR" sz="6600" i="1" dirty="0" smtClean="0">
                <a:ln w="12700">
                  <a:solidFill>
                    <a:schemeClr val="bg2"/>
                  </a:solidFill>
                  <a:prstDash val="solid"/>
                </a:ln>
                <a:noFill/>
                <a:effectLst>
                  <a:outerShdw blurRad="41275" dist="20320" dir="1800000" algn="tl" rotWithShape="0">
                    <a:srgbClr val="000000">
                      <a:alpha val="40000"/>
                    </a:srgbClr>
                  </a:outerShdw>
                </a:effectLst>
              </a:rPr>
              <a:t>TRBO</a:t>
            </a:r>
            <a:endParaRPr lang="tr-TR" sz="6600" i="1" dirty="0" smtClean="0">
              <a:ln w="12700">
                <a:solidFill>
                  <a:schemeClr val="bg2"/>
                </a:solidFill>
                <a:prstDash val="solid"/>
              </a:ln>
              <a:noFill/>
            </a:endParaRPr>
          </a:p>
        </p:txBody>
      </p:sp>
      <p:sp>
        <p:nvSpPr>
          <p:cNvPr id="15363" name="Text Box 3"/>
          <p:cNvSpPr txBox="1">
            <a:spLocks noChangeArrowheads="1"/>
          </p:cNvSpPr>
          <p:nvPr/>
        </p:nvSpPr>
        <p:spPr bwMode="auto">
          <a:xfrm>
            <a:off x="152400" y="2263775"/>
            <a:ext cx="8839200" cy="2308225"/>
          </a:xfrm>
          <a:prstGeom prst="rect">
            <a:avLst/>
          </a:prstGeom>
          <a:noFill/>
          <a:ln w="9525">
            <a:noFill/>
            <a:miter lim="800000"/>
            <a:headEnd/>
            <a:tailEnd/>
          </a:ln>
          <a:effectLst/>
        </p:spPr>
        <p:txBody>
          <a:bodyPr anchor="ctr"/>
          <a:lstStyle/>
          <a:p>
            <a:pPr algn="ctr" fontAlgn="auto">
              <a:spcBef>
                <a:spcPts val="0"/>
              </a:spcBef>
              <a:spcAft>
                <a:spcPts val="0"/>
              </a:spcAft>
              <a:defRPr/>
            </a:pPr>
            <a:r>
              <a:rPr lang="tr-TR" sz="4000" dirty="0">
                <a:solidFill>
                  <a:schemeClr val="bg2"/>
                </a:solidFill>
                <a:latin typeface="+mj-lt"/>
                <a:ea typeface="+mj-ea"/>
                <a:cs typeface="Arial" pitchFamily="34" charset="0"/>
              </a:rPr>
              <a:t>Araç ve el telsizleri, röle cihazları, </a:t>
            </a:r>
          </a:p>
          <a:p>
            <a:pPr algn="ctr" fontAlgn="auto">
              <a:spcBef>
                <a:spcPts val="0"/>
              </a:spcBef>
              <a:spcAft>
                <a:spcPts val="0"/>
              </a:spcAft>
              <a:defRPr/>
            </a:pPr>
            <a:r>
              <a:rPr lang="tr-TR" sz="4000" dirty="0">
                <a:solidFill>
                  <a:schemeClr val="bg2"/>
                </a:solidFill>
                <a:latin typeface="+mj-lt"/>
                <a:ea typeface="+mj-ea"/>
                <a:cs typeface="Arial" pitchFamily="34" charset="0"/>
              </a:rPr>
              <a:t>IMPRES ses ve enerji aksesuarları ile </a:t>
            </a:r>
          </a:p>
          <a:p>
            <a:pPr algn="ctr" fontAlgn="auto">
              <a:spcBef>
                <a:spcPts val="0"/>
              </a:spcBef>
              <a:spcAft>
                <a:spcPts val="0"/>
              </a:spcAft>
              <a:defRPr/>
            </a:pPr>
            <a:r>
              <a:rPr lang="tr-TR" sz="4000" dirty="0">
                <a:solidFill>
                  <a:schemeClr val="bg2"/>
                </a:solidFill>
                <a:latin typeface="+mj-lt"/>
                <a:ea typeface="+mj-ea"/>
                <a:cs typeface="Arial" pitchFamily="34" charset="0"/>
              </a:rPr>
              <a:t>3ncü parti uygulamalardan oluşan bir </a:t>
            </a:r>
          </a:p>
          <a:p>
            <a:pPr algn="ctr" fontAlgn="auto">
              <a:spcBef>
                <a:spcPts val="0"/>
              </a:spcBef>
              <a:spcAft>
                <a:spcPts val="0"/>
              </a:spcAft>
              <a:defRPr/>
            </a:pPr>
            <a:r>
              <a:rPr lang="tr-TR" sz="4800" dirty="0">
                <a:solidFill>
                  <a:schemeClr val="bg2"/>
                </a:solidFill>
                <a:latin typeface="+mj-lt"/>
                <a:ea typeface="+mj-ea"/>
                <a:cs typeface="Arial" pitchFamily="34" charset="0"/>
              </a:rPr>
              <a:t>ENTEGRE SES VE VERİ SİSTEMİDİR</a:t>
            </a:r>
            <a:r>
              <a:rPr lang="tr-TR" sz="4000" dirty="0">
                <a:solidFill>
                  <a:schemeClr val="bg2"/>
                </a:solidFill>
                <a:latin typeface="+mj-lt"/>
                <a:ea typeface="+mj-ea"/>
                <a:cs typeface="Arial" pitchFamily="34" charset="0"/>
              </a:rPr>
              <a:t>.</a:t>
            </a:r>
            <a:endParaRPr lang="en-US" sz="4000" dirty="0">
              <a:solidFill>
                <a:schemeClr val="bg2"/>
              </a:solidFill>
              <a:latin typeface="+mj-lt"/>
              <a:ea typeface="+mj-ea"/>
              <a:cs typeface="Arial" pitchFamily="34" charset="0"/>
            </a:endParaRPr>
          </a:p>
        </p:txBody>
      </p:sp>
      <p:pic>
        <p:nvPicPr>
          <p:cNvPr id="1126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2571750" y="4686300"/>
            <a:ext cx="2711191" cy="707886"/>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4000" b="1" dirty="0">
                <a:solidFill>
                  <a:srgbClr val="66FFFF"/>
                </a:solidFill>
                <a:latin typeface="+mn-lt"/>
                <a:cs typeface="+mn-cs"/>
              </a:rPr>
              <a:t>Grup çağrısı</a:t>
            </a:r>
          </a:p>
        </p:txBody>
      </p:sp>
      <p:pic>
        <p:nvPicPr>
          <p:cNvPr id="4813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2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8133" y="1352550"/>
            <a:ext cx="487744" cy="1325880"/>
          </a:xfrm>
          <a:prstGeom prst="rect">
            <a:avLst/>
          </a:prstGeom>
          <a:noFill/>
          <a:ln w="9525">
            <a:noFill/>
            <a:miter lim="800000"/>
            <a:headEnd/>
            <a:tailEnd/>
          </a:ln>
          <a:effectLst>
            <a:glow rad="228600">
              <a:schemeClr val="accent1">
                <a:satMod val="175000"/>
                <a:alpha val="40000"/>
              </a:schemeClr>
            </a:glow>
          </a:effectLst>
        </p:spPr>
      </p:pic>
      <p:pic>
        <p:nvPicPr>
          <p:cNvPr id="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22483" y="1866900"/>
            <a:ext cx="487744" cy="1325880"/>
          </a:xfrm>
          <a:prstGeom prst="rect">
            <a:avLst/>
          </a:prstGeom>
          <a:noFill/>
          <a:ln w="9525">
            <a:noFill/>
            <a:miter lim="800000"/>
            <a:headEnd/>
            <a:tailEnd/>
          </a:ln>
          <a:effectLst>
            <a:glow rad="228600">
              <a:schemeClr val="accent1">
                <a:satMod val="175000"/>
                <a:alpha val="40000"/>
              </a:schemeClr>
            </a:glow>
          </a:effectLst>
        </p:spPr>
      </p:pic>
      <p:pic>
        <p:nvPicPr>
          <p:cNvPr id="3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74933" y="1504950"/>
            <a:ext cx="487744" cy="1325880"/>
          </a:xfrm>
          <a:prstGeom prst="rect">
            <a:avLst/>
          </a:prstGeom>
          <a:noFill/>
          <a:ln w="9525">
            <a:noFill/>
            <a:miter lim="800000"/>
            <a:headEnd/>
            <a:tailEnd/>
          </a:ln>
          <a:effectLst>
            <a:glow rad="228600">
              <a:schemeClr val="accent1">
                <a:satMod val="175000"/>
                <a:alpha val="40000"/>
              </a:schemeClr>
            </a:glow>
          </a:effectLst>
        </p:spPr>
      </p:pic>
      <p:pic>
        <p:nvPicPr>
          <p:cNvPr id="3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22483" y="552450"/>
            <a:ext cx="487744" cy="1325880"/>
          </a:xfrm>
          <a:prstGeom prst="rect">
            <a:avLst/>
          </a:prstGeom>
          <a:noFill/>
          <a:ln w="9525">
            <a:noFill/>
            <a:miter lim="800000"/>
            <a:headEnd/>
            <a:tailEnd/>
          </a:ln>
          <a:effectLst>
            <a:glow rad="228600">
              <a:schemeClr val="accent1">
                <a:satMod val="175000"/>
                <a:alpha val="40000"/>
              </a:schemeClr>
            </a:glow>
          </a:effectLst>
        </p:spPr>
      </p:pic>
      <p:pic>
        <p:nvPicPr>
          <p:cNvPr id="3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75183" y="1276350"/>
            <a:ext cx="382627" cy="1040130"/>
          </a:xfrm>
          <a:prstGeom prst="rect">
            <a:avLst/>
          </a:prstGeom>
          <a:noFill/>
          <a:ln w="9525">
            <a:noFill/>
            <a:miter lim="800000"/>
            <a:headEnd/>
            <a:tailEnd/>
          </a:ln>
          <a:effectLst>
            <a:glow rad="228600">
              <a:schemeClr val="bg1">
                <a:alpha val="40000"/>
              </a:schemeClr>
            </a:glow>
          </a:effectLst>
        </p:spPr>
      </p:pic>
      <p:pic>
        <p:nvPicPr>
          <p:cNvPr id="3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13333" y="1352550"/>
            <a:ext cx="382627" cy="1040130"/>
          </a:xfrm>
          <a:prstGeom prst="rect">
            <a:avLst/>
          </a:prstGeom>
          <a:noFill/>
          <a:ln w="9525">
            <a:noFill/>
            <a:miter lim="800000"/>
            <a:headEnd/>
            <a:tailEnd/>
          </a:ln>
          <a:effectLst>
            <a:glow rad="228600">
              <a:schemeClr val="bg1">
                <a:alpha val="40000"/>
              </a:schemeClr>
            </a:glow>
          </a:effectLst>
        </p:spPr>
      </p:pic>
      <p:pic>
        <p:nvPicPr>
          <p:cNvPr id="3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84733" y="400050"/>
            <a:ext cx="382627" cy="1040130"/>
          </a:xfrm>
          <a:prstGeom prst="rect">
            <a:avLst/>
          </a:prstGeom>
          <a:noFill/>
          <a:ln w="9525">
            <a:noFill/>
            <a:miter lim="800000"/>
            <a:headEnd/>
            <a:tailEnd/>
          </a:ln>
          <a:effectLst>
            <a:glow rad="228600">
              <a:schemeClr val="bg1">
                <a:alpha val="40000"/>
              </a:schemeClr>
            </a:glow>
          </a:effectLst>
        </p:spPr>
      </p:pic>
      <p:pic>
        <p:nvPicPr>
          <p:cNvPr id="3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4783" y="4743450"/>
            <a:ext cx="382627" cy="1040130"/>
          </a:xfrm>
          <a:prstGeom prst="rect">
            <a:avLst/>
          </a:prstGeom>
          <a:noFill/>
          <a:ln w="9525">
            <a:noFill/>
            <a:miter lim="800000"/>
            <a:headEnd/>
            <a:tailEnd/>
          </a:ln>
          <a:effectLst>
            <a:glow rad="228600">
              <a:schemeClr val="bg1">
                <a:alpha val="40000"/>
              </a:schemeClr>
            </a:glow>
          </a:effectLst>
        </p:spPr>
      </p:pic>
      <p:pic>
        <p:nvPicPr>
          <p:cNvPr id="4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2933" y="4819650"/>
            <a:ext cx="382627" cy="1040130"/>
          </a:xfrm>
          <a:prstGeom prst="rect">
            <a:avLst/>
          </a:prstGeom>
          <a:noFill/>
          <a:ln w="9525">
            <a:noFill/>
            <a:miter lim="800000"/>
            <a:headEnd/>
            <a:tailEnd/>
          </a:ln>
          <a:effectLst>
            <a:glow rad="228600">
              <a:schemeClr val="bg1">
                <a:alpha val="40000"/>
              </a:schemeClr>
            </a:glow>
          </a:effectLst>
        </p:spPr>
      </p:pic>
      <p:pic>
        <p:nvPicPr>
          <p:cNvPr id="4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4333" y="3867150"/>
            <a:ext cx="382627" cy="1040130"/>
          </a:xfrm>
          <a:prstGeom prst="rect">
            <a:avLst/>
          </a:prstGeom>
          <a:noFill/>
          <a:ln w="9525">
            <a:noFill/>
            <a:miter lim="800000"/>
            <a:headEnd/>
            <a:tailEnd/>
          </a:ln>
          <a:effectLst>
            <a:glow rad="228600">
              <a:schemeClr val="bg1">
                <a:alpha val="40000"/>
              </a:schemeClr>
            </a:glow>
          </a:effectLst>
        </p:spPr>
      </p:pic>
      <p:pic>
        <p:nvPicPr>
          <p:cNvPr id="4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00800" y="1238250"/>
            <a:ext cx="2473180" cy="5619750"/>
          </a:xfrm>
          <a:prstGeom prst="rect">
            <a:avLst/>
          </a:prstGeom>
          <a:noFill/>
          <a:ln w="9525">
            <a:noFill/>
            <a:miter lim="800000"/>
            <a:headEnd/>
            <a:tailEnd/>
          </a:ln>
          <a:effectLst>
            <a:glow rad="228600">
              <a:schemeClr val="accent1">
                <a:satMod val="175000"/>
                <a:alpha val="40000"/>
              </a:schemeClr>
            </a:glow>
          </a:effectLst>
        </p:spPr>
      </p:pic>
      <p:sp>
        <p:nvSpPr>
          <p:cNvPr id="43" name="Line 6"/>
          <p:cNvSpPr>
            <a:spLocks noChangeShapeType="1"/>
          </p:cNvSpPr>
          <p:nvPr/>
        </p:nvSpPr>
        <p:spPr bwMode="auto">
          <a:xfrm flipH="1" flipV="1">
            <a:off x="2514600" y="2609850"/>
            <a:ext cx="3810000" cy="1123950"/>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381000" y="4991100"/>
            <a:ext cx="2748253" cy="707886"/>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4000" b="1" dirty="0">
                <a:solidFill>
                  <a:srgbClr val="66FFFF"/>
                </a:solidFill>
                <a:latin typeface="+mn-lt"/>
                <a:cs typeface="+mn-cs"/>
              </a:rPr>
              <a:t>Çağrı kesme</a:t>
            </a:r>
          </a:p>
        </p:txBody>
      </p:sp>
      <p:pic>
        <p:nvPicPr>
          <p:cNvPr id="5017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2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8133" y="1352550"/>
            <a:ext cx="487744" cy="1325880"/>
          </a:xfrm>
          <a:prstGeom prst="rect">
            <a:avLst/>
          </a:prstGeom>
          <a:noFill/>
          <a:ln w="9525">
            <a:noFill/>
            <a:miter lim="800000"/>
            <a:headEnd/>
            <a:tailEnd/>
          </a:ln>
          <a:effectLst>
            <a:glow rad="228600">
              <a:schemeClr val="accent1">
                <a:satMod val="175000"/>
                <a:alpha val="40000"/>
              </a:schemeClr>
            </a:glow>
          </a:effectLst>
        </p:spPr>
      </p:pic>
      <p:pic>
        <p:nvPicPr>
          <p:cNvPr id="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22483" y="1866900"/>
            <a:ext cx="487744" cy="1325880"/>
          </a:xfrm>
          <a:prstGeom prst="rect">
            <a:avLst/>
          </a:prstGeom>
          <a:noFill/>
          <a:ln w="9525">
            <a:noFill/>
            <a:miter lim="800000"/>
            <a:headEnd/>
            <a:tailEnd/>
          </a:ln>
          <a:effectLst>
            <a:glow rad="228600">
              <a:schemeClr val="accent1">
                <a:satMod val="175000"/>
                <a:alpha val="40000"/>
              </a:schemeClr>
            </a:glow>
          </a:effectLst>
        </p:spPr>
      </p:pic>
      <p:pic>
        <p:nvPicPr>
          <p:cNvPr id="3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74933" y="1504950"/>
            <a:ext cx="487744" cy="1325880"/>
          </a:xfrm>
          <a:prstGeom prst="rect">
            <a:avLst/>
          </a:prstGeom>
          <a:noFill/>
          <a:ln w="9525">
            <a:noFill/>
            <a:miter lim="800000"/>
            <a:headEnd/>
            <a:tailEnd/>
          </a:ln>
          <a:effectLst>
            <a:glow rad="228600">
              <a:schemeClr val="accent1">
                <a:satMod val="175000"/>
                <a:alpha val="40000"/>
              </a:schemeClr>
            </a:glow>
          </a:effectLst>
        </p:spPr>
      </p:pic>
      <p:pic>
        <p:nvPicPr>
          <p:cNvPr id="3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22483" y="552450"/>
            <a:ext cx="487744" cy="1325880"/>
          </a:xfrm>
          <a:prstGeom prst="rect">
            <a:avLst/>
          </a:prstGeom>
          <a:noFill/>
          <a:ln w="9525">
            <a:noFill/>
            <a:miter lim="800000"/>
            <a:headEnd/>
            <a:tailEnd/>
          </a:ln>
          <a:effectLst>
            <a:glow rad="228600">
              <a:schemeClr val="accent1">
                <a:satMod val="175000"/>
                <a:alpha val="40000"/>
              </a:schemeClr>
            </a:glow>
          </a:effectLst>
        </p:spPr>
      </p:pic>
      <p:pic>
        <p:nvPicPr>
          <p:cNvPr id="4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53200" y="2139730"/>
            <a:ext cx="2076450" cy="4718270"/>
          </a:xfrm>
          <a:prstGeom prst="rect">
            <a:avLst/>
          </a:prstGeom>
          <a:noFill/>
          <a:ln w="9525">
            <a:noFill/>
            <a:miter lim="800000"/>
            <a:headEnd/>
            <a:tailEnd/>
          </a:ln>
          <a:effectLst>
            <a:glow rad="228600">
              <a:schemeClr val="accent1">
                <a:satMod val="175000"/>
                <a:alpha val="40000"/>
              </a:schemeClr>
            </a:glow>
          </a:effectLst>
        </p:spPr>
      </p:pic>
      <p:sp>
        <p:nvSpPr>
          <p:cNvPr id="43" name="Line 6"/>
          <p:cNvSpPr>
            <a:spLocks noChangeShapeType="1"/>
          </p:cNvSpPr>
          <p:nvPr/>
        </p:nvSpPr>
        <p:spPr bwMode="auto">
          <a:xfrm flipH="1" flipV="1">
            <a:off x="2514600" y="2609850"/>
            <a:ext cx="3810000" cy="1123950"/>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pic>
        <p:nvPicPr>
          <p:cNvPr id="22"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99132" y="4476749"/>
            <a:ext cx="753967" cy="2049579"/>
          </a:xfrm>
          <a:prstGeom prst="rect">
            <a:avLst/>
          </a:prstGeom>
          <a:noFill/>
          <a:ln w="9525">
            <a:noFill/>
            <a:miter lim="800000"/>
            <a:headEnd/>
            <a:tailEnd/>
          </a:ln>
          <a:effectLst>
            <a:glow rad="228600">
              <a:srgbClr val="FFFF00">
                <a:alpha val="54902"/>
              </a:srgbClr>
            </a:glow>
          </a:effectLst>
        </p:spPr>
      </p:pic>
      <p:sp>
        <p:nvSpPr>
          <p:cNvPr id="25" name="24 Serbest Form"/>
          <p:cNvSpPr/>
          <p:nvPr/>
        </p:nvSpPr>
        <p:spPr>
          <a:xfrm>
            <a:off x="2590800" y="2286000"/>
            <a:ext cx="2686050" cy="2038350"/>
          </a:xfrm>
          <a:custGeom>
            <a:avLst/>
            <a:gdLst>
              <a:gd name="connsiteX0" fmla="*/ 2686050 w 2686050"/>
              <a:gd name="connsiteY0" fmla="*/ 2038350 h 2038350"/>
              <a:gd name="connsiteX1" fmla="*/ 2057400 w 2686050"/>
              <a:gd name="connsiteY1" fmla="*/ 0 h 2038350"/>
              <a:gd name="connsiteX2" fmla="*/ 0 w 2686050"/>
              <a:gd name="connsiteY2" fmla="*/ 38100 h 2038350"/>
            </a:gdLst>
            <a:ahLst/>
            <a:cxnLst>
              <a:cxn ang="0">
                <a:pos x="connsiteX0" y="connsiteY0"/>
              </a:cxn>
              <a:cxn ang="0">
                <a:pos x="connsiteX1" y="connsiteY1"/>
              </a:cxn>
              <a:cxn ang="0">
                <a:pos x="connsiteX2" y="connsiteY2"/>
              </a:cxn>
            </a:cxnLst>
            <a:rect l="l" t="t" r="r" b="b"/>
            <a:pathLst>
              <a:path w="2686050" h="2038350">
                <a:moveTo>
                  <a:pt x="2686050" y="2038350"/>
                </a:moveTo>
                <a:lnTo>
                  <a:pt x="2057400" y="0"/>
                </a:lnTo>
                <a:lnTo>
                  <a:pt x="0" y="38100"/>
                </a:lnTo>
              </a:path>
            </a:pathLst>
          </a:custGeom>
          <a:noFill/>
          <a:ln w="76200" cap="rnd">
            <a:solidFill>
              <a:srgbClr val="FFFF00"/>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tr-T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2000"/>
                                        <p:tgtEl>
                                          <p:spTgt spid="25"/>
                                        </p:tgtEl>
                                      </p:cBhvr>
                                    </p:animEffect>
                                  </p:childTnLst>
                                </p:cTn>
                              </p:par>
                            </p:childTnLst>
                          </p:cTn>
                        </p:par>
                        <p:par>
                          <p:cTn id="12" fill="hold">
                            <p:stCondLst>
                              <p:cond delay="2500"/>
                            </p:stCondLst>
                            <p:childTnLst>
                              <p:par>
                                <p:cTn id="13" presetID="10" presetClass="exit" presetSubtype="0" fill="hold" nodeType="afterEffect">
                                  <p:stCondLst>
                                    <p:cond delay="2000"/>
                                  </p:stCondLst>
                                  <p:childTnLst>
                                    <p:animEffect transition="out" filter="fade">
                                      <p:cBhvr>
                                        <p:cTn id="14" dur="2000"/>
                                        <p:tgtEl>
                                          <p:spTgt spid="43"/>
                                        </p:tgtEl>
                                      </p:cBhvr>
                                    </p:animEffect>
                                    <p:set>
                                      <p:cBhvr>
                                        <p:cTn id="15" dur="1" fill="hold">
                                          <p:stCondLst>
                                            <p:cond delay="1999"/>
                                          </p:stCondLst>
                                        </p:cTn>
                                        <p:tgtEl>
                                          <p:spTgt spid="43"/>
                                        </p:tgtEl>
                                        <p:attrNameLst>
                                          <p:attrName>style.visibility</p:attrName>
                                        </p:attrNameLst>
                                      </p:cBhvr>
                                      <p:to>
                                        <p:strVal val="hidden"/>
                                      </p:to>
                                    </p:set>
                                  </p:childTnLst>
                                  <p:subTnLst>
                                    <p:animClr clrSpc="rgb" dir="cw">
                                      <p:cBhvr override="childStyle">
                                        <p:cTn dur="1" fill="hold" display="0" masterRel="nextClick" afterEffect="1"/>
                                        <p:tgtEl>
                                          <p:spTgt spid="43"/>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
          <p:cNvSpPr txBox="1">
            <a:spLocks/>
          </p:cNvSpPr>
          <p:nvPr/>
        </p:nvSpPr>
        <p:spPr>
          <a:xfrm>
            <a:off x="3886200" y="5067300"/>
            <a:ext cx="1683474" cy="707886"/>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4000" b="1" dirty="0" err="1">
                <a:solidFill>
                  <a:srgbClr val="66FFFF"/>
                </a:solidFill>
                <a:latin typeface="+mn-lt"/>
                <a:cs typeface="+mn-cs"/>
              </a:rPr>
              <a:t>All</a:t>
            </a:r>
            <a:r>
              <a:rPr lang="tr-TR" sz="4000" b="1" dirty="0">
                <a:solidFill>
                  <a:srgbClr val="66FFFF"/>
                </a:solidFill>
                <a:latin typeface="+mn-lt"/>
                <a:cs typeface="+mn-cs"/>
              </a:rPr>
              <a:t>-</a:t>
            </a:r>
            <a:r>
              <a:rPr lang="tr-TR" sz="4000" b="1" dirty="0" err="1">
                <a:solidFill>
                  <a:srgbClr val="66FFFF"/>
                </a:solidFill>
                <a:latin typeface="+mn-lt"/>
                <a:cs typeface="+mn-cs"/>
              </a:rPr>
              <a:t>Call</a:t>
            </a:r>
            <a:endParaRPr lang="tr-TR" sz="4000" b="1" dirty="0">
              <a:solidFill>
                <a:srgbClr val="66FFFF"/>
              </a:solidFill>
              <a:latin typeface="+mn-lt"/>
              <a:cs typeface="+mn-cs"/>
            </a:endParaRPr>
          </a:p>
        </p:txBody>
      </p:sp>
      <p:pic>
        <p:nvPicPr>
          <p:cNvPr id="5222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4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8133" y="1352550"/>
            <a:ext cx="487744" cy="1325880"/>
          </a:xfrm>
          <a:prstGeom prst="rect">
            <a:avLst/>
          </a:prstGeom>
          <a:noFill/>
          <a:ln w="9525">
            <a:noFill/>
            <a:miter lim="800000"/>
            <a:headEnd/>
            <a:tailEnd/>
          </a:ln>
          <a:effectLst>
            <a:glow rad="228600">
              <a:schemeClr val="accent1">
                <a:satMod val="175000"/>
                <a:alpha val="40000"/>
              </a:schemeClr>
            </a:glow>
          </a:effectLst>
        </p:spPr>
      </p:pic>
      <p:pic>
        <p:nvPicPr>
          <p:cNvPr id="4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22483" y="1866900"/>
            <a:ext cx="487744" cy="1325880"/>
          </a:xfrm>
          <a:prstGeom prst="rect">
            <a:avLst/>
          </a:prstGeom>
          <a:noFill/>
          <a:ln w="9525">
            <a:noFill/>
            <a:miter lim="800000"/>
            <a:headEnd/>
            <a:tailEnd/>
          </a:ln>
          <a:effectLst>
            <a:glow rad="228600">
              <a:schemeClr val="accent1">
                <a:satMod val="175000"/>
                <a:alpha val="40000"/>
              </a:schemeClr>
            </a:glow>
          </a:effectLst>
        </p:spPr>
      </p:pic>
      <p:pic>
        <p:nvPicPr>
          <p:cNvPr id="4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74933" y="1504950"/>
            <a:ext cx="487744" cy="1325880"/>
          </a:xfrm>
          <a:prstGeom prst="rect">
            <a:avLst/>
          </a:prstGeom>
          <a:noFill/>
          <a:ln w="9525">
            <a:noFill/>
            <a:miter lim="800000"/>
            <a:headEnd/>
            <a:tailEnd/>
          </a:ln>
          <a:effectLst>
            <a:glow rad="228600">
              <a:schemeClr val="accent1">
                <a:satMod val="175000"/>
                <a:alpha val="40000"/>
              </a:schemeClr>
            </a:glow>
          </a:effectLst>
        </p:spPr>
      </p:pic>
      <p:pic>
        <p:nvPicPr>
          <p:cNvPr id="5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22483" y="552450"/>
            <a:ext cx="487744" cy="1325880"/>
          </a:xfrm>
          <a:prstGeom prst="rect">
            <a:avLst/>
          </a:prstGeom>
          <a:noFill/>
          <a:ln w="9525">
            <a:noFill/>
            <a:miter lim="800000"/>
            <a:headEnd/>
            <a:tailEnd/>
          </a:ln>
          <a:effectLst>
            <a:glow rad="228600">
              <a:schemeClr val="accent1">
                <a:satMod val="175000"/>
                <a:alpha val="40000"/>
              </a:schemeClr>
            </a:glow>
          </a:effectLst>
        </p:spPr>
      </p:pic>
      <p:pic>
        <p:nvPicPr>
          <p:cNvPr id="5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75183" y="1276350"/>
            <a:ext cx="382627" cy="1040130"/>
          </a:xfrm>
          <a:prstGeom prst="rect">
            <a:avLst/>
          </a:prstGeom>
          <a:noFill/>
          <a:ln w="9525">
            <a:noFill/>
            <a:miter lim="800000"/>
            <a:headEnd/>
            <a:tailEnd/>
          </a:ln>
          <a:effectLst>
            <a:glow rad="228600">
              <a:schemeClr val="accent1">
                <a:satMod val="175000"/>
                <a:alpha val="40000"/>
              </a:schemeClr>
            </a:glow>
          </a:effectLst>
        </p:spPr>
      </p:pic>
      <p:pic>
        <p:nvPicPr>
          <p:cNvPr id="52"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13333" y="1352550"/>
            <a:ext cx="382627" cy="1040130"/>
          </a:xfrm>
          <a:prstGeom prst="rect">
            <a:avLst/>
          </a:prstGeom>
          <a:noFill/>
          <a:ln w="9525">
            <a:noFill/>
            <a:miter lim="800000"/>
            <a:headEnd/>
            <a:tailEnd/>
          </a:ln>
          <a:effectLst>
            <a:glow rad="228600">
              <a:schemeClr val="accent1">
                <a:satMod val="175000"/>
                <a:alpha val="40000"/>
              </a:schemeClr>
            </a:glow>
          </a:effectLst>
        </p:spPr>
      </p:pic>
      <p:pic>
        <p:nvPicPr>
          <p:cNvPr id="5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84733" y="400050"/>
            <a:ext cx="382627" cy="1040130"/>
          </a:xfrm>
          <a:prstGeom prst="rect">
            <a:avLst/>
          </a:prstGeom>
          <a:noFill/>
          <a:ln w="9525">
            <a:noFill/>
            <a:miter lim="800000"/>
            <a:headEnd/>
            <a:tailEnd/>
          </a:ln>
          <a:effectLst>
            <a:glow rad="228600">
              <a:schemeClr val="accent1">
                <a:satMod val="175000"/>
                <a:alpha val="40000"/>
              </a:schemeClr>
            </a:glow>
          </a:effectLst>
        </p:spPr>
      </p:pic>
      <p:pic>
        <p:nvPicPr>
          <p:cNvPr id="5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4783" y="4743450"/>
            <a:ext cx="382627" cy="1040130"/>
          </a:xfrm>
          <a:prstGeom prst="rect">
            <a:avLst/>
          </a:prstGeom>
          <a:noFill/>
          <a:ln w="9525">
            <a:noFill/>
            <a:miter lim="800000"/>
            <a:headEnd/>
            <a:tailEnd/>
          </a:ln>
          <a:effectLst>
            <a:glow rad="228600">
              <a:schemeClr val="accent1">
                <a:satMod val="175000"/>
                <a:alpha val="40000"/>
              </a:schemeClr>
            </a:glow>
          </a:effectLst>
        </p:spPr>
      </p:pic>
      <p:pic>
        <p:nvPicPr>
          <p:cNvPr id="5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2933" y="4819650"/>
            <a:ext cx="382627" cy="1040130"/>
          </a:xfrm>
          <a:prstGeom prst="rect">
            <a:avLst/>
          </a:prstGeom>
          <a:noFill/>
          <a:ln w="9525">
            <a:noFill/>
            <a:miter lim="800000"/>
            <a:headEnd/>
            <a:tailEnd/>
          </a:ln>
          <a:effectLst>
            <a:glow rad="228600">
              <a:schemeClr val="accent1">
                <a:satMod val="175000"/>
                <a:alpha val="40000"/>
              </a:schemeClr>
            </a:glow>
          </a:effectLst>
        </p:spPr>
      </p:pic>
      <p:pic>
        <p:nvPicPr>
          <p:cNvPr id="5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4333" y="3867150"/>
            <a:ext cx="382627" cy="1040130"/>
          </a:xfrm>
          <a:prstGeom prst="rect">
            <a:avLst/>
          </a:prstGeom>
          <a:noFill/>
          <a:ln w="9525">
            <a:noFill/>
            <a:miter lim="800000"/>
            <a:headEnd/>
            <a:tailEnd/>
          </a:ln>
          <a:effectLst>
            <a:glow rad="228600">
              <a:schemeClr val="accent1">
                <a:satMod val="175000"/>
                <a:alpha val="40000"/>
              </a:schemeClr>
            </a:glow>
          </a:effectLst>
        </p:spPr>
      </p:pic>
      <p:pic>
        <p:nvPicPr>
          <p:cNvPr id="57"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00800" y="1238250"/>
            <a:ext cx="2473180" cy="5619750"/>
          </a:xfrm>
          <a:prstGeom prst="rect">
            <a:avLst/>
          </a:prstGeom>
          <a:noFill/>
          <a:ln w="9525">
            <a:noFill/>
            <a:miter lim="800000"/>
            <a:headEnd/>
            <a:tailEnd/>
          </a:ln>
          <a:effectLst>
            <a:glow rad="228600">
              <a:schemeClr val="accent1">
                <a:satMod val="175000"/>
                <a:alpha val="40000"/>
              </a:schemeClr>
            </a:glow>
          </a:effectLst>
        </p:spPr>
      </p:pic>
      <p:sp>
        <p:nvSpPr>
          <p:cNvPr id="60" name="Line 6"/>
          <p:cNvSpPr>
            <a:spLocks noChangeShapeType="1"/>
          </p:cNvSpPr>
          <p:nvPr/>
        </p:nvSpPr>
        <p:spPr bwMode="auto">
          <a:xfrm flipH="1" flipV="1">
            <a:off x="2590800" y="2590800"/>
            <a:ext cx="3733800" cy="1143000"/>
          </a:xfrm>
          <a:prstGeom prst="line">
            <a:avLst/>
          </a:prstGeom>
          <a:noFill/>
          <a:ln w="44450" cap="rnd">
            <a:solidFill>
              <a:srgbClr val="66FFFF"/>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61" name="Line 6"/>
          <p:cNvSpPr>
            <a:spLocks noChangeShapeType="1"/>
          </p:cNvSpPr>
          <p:nvPr/>
        </p:nvSpPr>
        <p:spPr bwMode="auto">
          <a:xfrm flipH="1" flipV="1">
            <a:off x="4895850" y="2514600"/>
            <a:ext cx="1466850" cy="1181100"/>
          </a:xfrm>
          <a:prstGeom prst="line">
            <a:avLst/>
          </a:prstGeom>
          <a:noFill/>
          <a:ln w="44450" cap="rnd">
            <a:solidFill>
              <a:srgbClr val="66FFFF"/>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62" name="Line 6"/>
          <p:cNvSpPr>
            <a:spLocks noChangeShapeType="1"/>
          </p:cNvSpPr>
          <p:nvPr/>
        </p:nvSpPr>
        <p:spPr bwMode="auto">
          <a:xfrm flipH="1">
            <a:off x="1714500" y="3714750"/>
            <a:ext cx="4591050" cy="914400"/>
          </a:xfrm>
          <a:prstGeom prst="line">
            <a:avLst/>
          </a:prstGeom>
          <a:noFill/>
          <a:ln w="44450" cap="rnd">
            <a:solidFill>
              <a:srgbClr val="66FFFF"/>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par>
                                <p:cTn id="8" presetID="22" presetClass="entr" presetSubtype="4"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par>
                                <p:cTn id="11" presetID="22" presetClass="entr" presetSubtype="1"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up)">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rot="882643">
            <a:off x="251430" y="595754"/>
            <a:ext cx="909028" cy="2097571"/>
          </a:xfrm>
          <a:prstGeom prst="rect">
            <a:avLst/>
          </a:prstGeom>
          <a:noFill/>
          <a:ln w="9525">
            <a:noFill/>
            <a:miter lim="800000"/>
            <a:headEnd/>
            <a:tailEnd/>
          </a:ln>
          <a:effectLst>
            <a:glow rad="228600">
              <a:schemeClr val="bg1">
                <a:alpha val="40000"/>
              </a:schemeClr>
            </a:glow>
          </a:effectLst>
        </p:spPr>
      </p:pic>
      <p:pic>
        <p:nvPicPr>
          <p:cNvPr id="54274" name="Picture 1" descr="C:\Users\Erdal Nohut\Pictures\DP360Xekrankeypad.png"/>
          <p:cNvPicPr>
            <a:picLocks noChangeAspect="1" noChangeArrowheads="1"/>
          </p:cNvPicPr>
          <p:nvPr/>
        </p:nvPicPr>
        <p:blipFill>
          <a:blip r:embed="rId4">
            <a:clrChange>
              <a:clrFrom>
                <a:srgbClr val="FFFFFF"/>
              </a:clrFrom>
              <a:clrTo>
                <a:srgbClr val="FFFFFF">
                  <a:alpha val="0"/>
                </a:srgbClr>
              </a:clrTo>
            </a:clrChange>
          </a:blip>
          <a:srcRect b="2795"/>
          <a:stretch>
            <a:fillRect/>
          </a:stretch>
        </p:blipFill>
        <p:spPr bwMode="auto">
          <a:xfrm>
            <a:off x="6357938" y="-990600"/>
            <a:ext cx="2571750" cy="9128125"/>
          </a:xfrm>
          <a:prstGeom prst="rect">
            <a:avLst/>
          </a:prstGeom>
          <a:noFill/>
          <a:ln w="9525">
            <a:noFill/>
            <a:miter lim="800000"/>
            <a:headEnd/>
            <a:tailEnd/>
          </a:ln>
        </p:spPr>
      </p:pic>
      <p:sp>
        <p:nvSpPr>
          <p:cNvPr id="4" name="Title 3"/>
          <p:cNvSpPr>
            <a:spLocks noGrp="1"/>
          </p:cNvSpPr>
          <p:nvPr>
            <p:ph type="title" idx="4294967295"/>
          </p:nvPr>
        </p:nvSpPr>
        <p:spPr>
          <a:xfrm>
            <a:off x="228600" y="4385539"/>
            <a:ext cx="6515117" cy="707886"/>
          </a:xfrm>
          <a:scene3d>
            <a:camera prst="isometricOffAxis2Left"/>
            <a:lightRig rig="threePt" dir="t"/>
          </a:scene3d>
        </p:spPr>
        <p:txBody>
          <a:bodyPr wrap="none" rtlCol="0">
            <a:spAutoFit/>
            <a:scene3d>
              <a:camera prst="perspectiveContrastingRightFacing"/>
              <a:lightRig rig="threePt" dir="t"/>
            </a:scene3d>
          </a:bodyPr>
          <a:lstStyle/>
          <a:p>
            <a:pPr algn="l" eaLnBrk="1" fontAlgn="auto" hangingPunct="1">
              <a:spcAft>
                <a:spcPts val="0"/>
              </a:spcAft>
              <a:defRPr/>
            </a:pPr>
            <a:r>
              <a:rPr lang="tr-TR" dirty="0" smtClean="0">
                <a:solidFill>
                  <a:schemeClr val="bg2"/>
                </a:solidFill>
                <a:latin typeface="+mn-lt"/>
                <a:ea typeface="+mn-ea"/>
                <a:cs typeface="+mn-cs"/>
              </a:rPr>
              <a:t>Uzaktan göndermeye geçirme</a:t>
            </a:r>
            <a:endParaRPr lang="tr-TR" dirty="0">
              <a:solidFill>
                <a:schemeClr val="bg2"/>
              </a:solidFill>
              <a:latin typeface="+mn-lt"/>
              <a:ea typeface="+mn-ea"/>
              <a:cs typeface="+mn-cs"/>
            </a:endParaRPr>
          </a:p>
        </p:txBody>
      </p:sp>
      <p:sp>
        <p:nvSpPr>
          <p:cNvPr id="8" name="Line 6"/>
          <p:cNvSpPr>
            <a:spLocks noChangeShapeType="1"/>
          </p:cNvSpPr>
          <p:nvPr/>
        </p:nvSpPr>
        <p:spPr bwMode="auto">
          <a:xfrm>
            <a:off x="1066800" y="1447800"/>
            <a:ext cx="6505575" cy="1338263"/>
          </a:xfrm>
          <a:prstGeom prst="line">
            <a:avLst/>
          </a:prstGeom>
          <a:noFill/>
          <a:ln w="44450" cap="rnd">
            <a:solidFill>
              <a:schemeClr val="bg1"/>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1" name="TextBox 10"/>
          <p:cNvSpPr txBox="1"/>
          <p:nvPr/>
        </p:nvSpPr>
        <p:spPr>
          <a:xfrm rot="330409">
            <a:off x="3009908" y="1627782"/>
            <a:ext cx="3124189" cy="584775"/>
          </a:xfrm>
          <a:prstGeom prst="rect">
            <a:avLst/>
          </a:prstGeom>
          <a:noFill/>
          <a:scene3d>
            <a:camera prst="isometricOffAxis2Left"/>
            <a:lightRig rig="threePt" dir="t"/>
          </a:scene3d>
        </p:spPr>
        <p:txBody>
          <a:bodyPr wrap="none" anchor="ctr">
            <a:spAutoFit/>
            <a:scene3d>
              <a:camera prst="perspectiveContrastingRightFacing"/>
              <a:lightRig rig="threePt" dir="t"/>
            </a:scene3d>
          </a:bodyPr>
          <a:lstStyle/>
          <a:p>
            <a:pPr fontAlgn="auto">
              <a:spcAft>
                <a:spcPts val="0"/>
              </a:spcAft>
              <a:defRPr/>
            </a:pPr>
            <a:r>
              <a:rPr lang="tr-TR" sz="3200" b="1" dirty="0">
                <a:solidFill>
                  <a:schemeClr val="bg2"/>
                </a:solidFill>
                <a:latin typeface="+mn-lt"/>
                <a:cs typeface="+mn-cs"/>
              </a:rPr>
              <a:t>Göndermeye Geç</a:t>
            </a:r>
          </a:p>
        </p:txBody>
      </p:sp>
      <p:sp>
        <p:nvSpPr>
          <p:cNvPr id="14" name="Rounded Rectangle 13"/>
          <p:cNvSpPr/>
          <p:nvPr/>
        </p:nvSpPr>
        <p:spPr>
          <a:xfrm>
            <a:off x="7000892" y="4293080"/>
            <a:ext cx="1357322" cy="428628"/>
          </a:xfrm>
          <a:prstGeom prst="roundRect">
            <a:avLst>
              <a:gd name="adj" fmla="val 11891"/>
            </a:avLst>
          </a:prstGeom>
          <a:solidFill>
            <a:schemeClr val="accent3">
              <a:lumMod val="7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2800" b="1" dirty="0">
              <a:solidFill>
                <a:schemeClr val="tx1"/>
              </a:solidFill>
            </a:endParaRPr>
          </a:p>
        </p:txBody>
      </p:sp>
      <p:sp>
        <p:nvSpPr>
          <p:cNvPr id="9" name="TextBox 8"/>
          <p:cNvSpPr txBox="1"/>
          <p:nvPr/>
        </p:nvSpPr>
        <p:spPr>
          <a:xfrm>
            <a:off x="1597820" y="2362200"/>
            <a:ext cx="1526380"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tr-TR" sz="3200" dirty="0">
                <a:solidFill>
                  <a:schemeClr val="bg1"/>
                </a:solidFill>
                <a:effectLst>
                  <a:glow rad="139700">
                    <a:schemeClr val="accent6">
                      <a:satMod val="175000"/>
                      <a:alpha val="40000"/>
                    </a:schemeClr>
                  </a:glow>
                </a:effectLst>
                <a:latin typeface="Arial" pitchFamily="34" charset="0"/>
                <a:cs typeface="Arial" pitchFamily="34" charset="0"/>
                <a:sym typeface="Wingdings"/>
              </a:rPr>
              <a:t></a:t>
            </a:r>
            <a:r>
              <a:rPr lang="tr-TR" sz="2000" dirty="0">
                <a:solidFill>
                  <a:schemeClr val="bg1"/>
                </a:solidFill>
                <a:effectLst>
                  <a:glow rad="139700">
                    <a:schemeClr val="accent6">
                      <a:satMod val="175000"/>
                      <a:alpha val="40000"/>
                    </a:schemeClr>
                  </a:glow>
                </a:effectLst>
                <a:latin typeface="Arial" pitchFamily="34" charset="0"/>
                <a:cs typeface="Arial" pitchFamily="34" charset="0"/>
              </a:rPr>
              <a:t>YETKİLİ</a:t>
            </a:r>
          </a:p>
        </p:txBody>
      </p:sp>
      <p:sp>
        <p:nvSpPr>
          <p:cNvPr id="10" name="Line 6"/>
          <p:cNvSpPr>
            <a:spLocks noChangeShapeType="1"/>
          </p:cNvSpPr>
          <p:nvPr/>
        </p:nvSpPr>
        <p:spPr bwMode="auto">
          <a:xfrm flipH="1" flipV="1">
            <a:off x="1066800" y="1752600"/>
            <a:ext cx="6096000" cy="1295400"/>
          </a:xfrm>
          <a:prstGeom prst="line">
            <a:avLst/>
          </a:prstGeom>
          <a:noFill/>
          <a:ln w="44450" cap="rnd">
            <a:solidFill>
              <a:schemeClr val="accent2"/>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35" presetClass="path" presetSubtype="0" repeatCount="indefinite" accel="50000" autoRev="1" fill="hold" nodeType="withEffect">
                                  <p:stCondLst>
                                    <p:cond delay="0"/>
                                  </p:stCondLst>
                                  <p:childTnLst>
                                    <p:animMotion origin="layout" path="M 2.77778E-7 9.99075E-7 L -0.10816 -0.00925 " pathEditMode="relative" rAng="0" ptsTypes="AA">
                                      <p:cBhvr>
                                        <p:cTn id="9" dur="1000" fill="hold"/>
                                        <p:tgtEl>
                                          <p:spTgt spid="9"/>
                                        </p:tgtEl>
                                        <p:attrNameLst>
                                          <p:attrName>ppt_x</p:attrName>
                                          <p:attrName>ppt_y</p:attrName>
                                        </p:attrNameLst>
                                      </p:cBhvr>
                                      <p:rCtr x="-54" y="-5"/>
                                    </p:animMotion>
                                  </p:childTnLst>
                                </p:cTn>
                              </p:par>
                              <p:par>
                                <p:cTn id="10" presetID="22" presetClass="entr" presetSubtype="4" repeatCount="indefinite"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a:gra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dirty="0" smtClean="0">
                <a:effectLst>
                  <a:outerShdw blurRad="38100" dist="38100" dir="2700000" algn="tl">
                    <a:srgbClr val="000000">
                      <a:alpha val="43137"/>
                    </a:srgbClr>
                  </a:outerShdw>
                </a:effectLst>
                <a:latin typeface="+mj-lt"/>
              </a:rPr>
              <a:t>Acil Çağrı</a:t>
            </a:r>
            <a:br>
              <a:rPr lang="tr-TR" dirty="0" smtClean="0">
                <a:effectLst>
                  <a:outerShdw blurRad="38100" dist="38100" dir="2700000" algn="tl">
                    <a:srgbClr val="000000">
                      <a:alpha val="43137"/>
                    </a:srgbClr>
                  </a:outerShdw>
                </a:effectLst>
                <a:latin typeface="+mj-lt"/>
              </a:rPr>
            </a:br>
            <a:r>
              <a:rPr lang="tr-TR" i="1" dirty="0" smtClean="0">
                <a:solidFill>
                  <a:schemeClr val="bg2"/>
                </a:solidFill>
                <a:effectLst>
                  <a:outerShdw blurRad="38100" dist="38100" dir="2700000" algn="tl">
                    <a:srgbClr val="000000">
                      <a:alpha val="43137"/>
                    </a:srgbClr>
                  </a:outerShdw>
                </a:effectLst>
                <a:latin typeface="+mj-lt"/>
              </a:rPr>
              <a:t>Tek dokunuş ve herkes haberdar</a:t>
            </a:r>
            <a:endParaRPr lang="tr-TR" sz="2700" dirty="0">
              <a:effectLst>
                <a:outerShdw blurRad="38100" dist="38100" dir="2700000" algn="tl">
                  <a:srgbClr val="000000">
                    <a:alpha val="43137"/>
                  </a:srgbClr>
                </a:outerShdw>
              </a:effectLst>
              <a:latin typeface="+mj-lt"/>
            </a:endParaRPr>
          </a:p>
        </p:txBody>
      </p:sp>
      <p:grpSp>
        <p:nvGrpSpPr>
          <p:cNvPr id="56323" name="Group 32"/>
          <p:cNvGrpSpPr>
            <a:grpSpLocks/>
          </p:cNvGrpSpPr>
          <p:nvPr/>
        </p:nvGrpSpPr>
        <p:grpSpPr bwMode="auto">
          <a:xfrm>
            <a:off x="1857375" y="1689100"/>
            <a:ext cx="4941888" cy="4525963"/>
            <a:chOff x="418" y="1570"/>
            <a:chExt cx="1747" cy="1763"/>
          </a:xfrm>
        </p:grpSpPr>
        <p:pic>
          <p:nvPicPr>
            <p:cNvPr id="79887" name="Picture 33" descr="MOTOTRBO_Port_Disp_R"/>
            <p:cNvPicPr>
              <a:picLocks noChangeAspect="1" noChangeArrowheads="1"/>
            </p:cNvPicPr>
            <p:nvPr/>
          </p:nvPicPr>
          <p:blipFill>
            <a:blip r:embed="rId3" cstate="print"/>
            <a:srcRect/>
            <a:stretch>
              <a:fillRect/>
            </a:stretch>
          </p:blipFill>
          <p:spPr bwMode="auto">
            <a:xfrm>
              <a:off x="418" y="1570"/>
              <a:ext cx="1747" cy="1763"/>
            </a:xfrm>
            <a:prstGeom prst="rect">
              <a:avLst/>
            </a:prstGeom>
            <a:noFill/>
            <a:ln w="9525">
              <a:noFill/>
              <a:miter lim="800000"/>
              <a:headEnd/>
              <a:tailEnd/>
            </a:ln>
            <a:effectLst>
              <a:softEdge rad="127000"/>
            </a:effectLst>
          </p:spPr>
        </p:pic>
        <p:sp>
          <p:nvSpPr>
            <p:cNvPr id="56327" name="Rectangle 34"/>
            <p:cNvSpPr>
              <a:spLocks noChangeArrowheads="1"/>
            </p:cNvSpPr>
            <p:nvPr/>
          </p:nvSpPr>
          <p:spPr bwMode="auto">
            <a:xfrm>
              <a:off x="1123" y="2618"/>
              <a:ext cx="727" cy="233"/>
            </a:xfrm>
            <a:prstGeom prst="rect">
              <a:avLst/>
            </a:prstGeom>
            <a:solidFill>
              <a:srgbClr val="CCFF33"/>
            </a:solidFill>
            <a:ln w="9525">
              <a:miter lim="800000"/>
              <a:headEnd/>
              <a:tailEnd/>
            </a:ln>
            <a:scene3d>
              <a:camera prst="legacyObliqueTopLeft"/>
              <a:lightRig rig="legacyFlat3" dir="t"/>
            </a:scene3d>
            <a:sp3d prstMaterial="legacyMatte">
              <a:bevelT w="13500" h="13500" prst="angle"/>
              <a:bevelB w="13500" h="13500" prst="angle"/>
              <a:extrusionClr>
                <a:srgbClr val="CCFF33"/>
              </a:extrusionClr>
            </a:sp3d>
          </p:spPr>
          <p:txBody>
            <a:bodyPr wrap="none" anchor="ctr">
              <a:flatTx/>
            </a:bodyPr>
            <a:lstStyle/>
            <a:p>
              <a:pPr algn="ctr"/>
              <a:endParaRPr lang="tr-TR">
                <a:latin typeface="Candara" pitchFamily="34" charset="0"/>
              </a:endParaRPr>
            </a:p>
          </p:txBody>
        </p:sp>
        <p:sp>
          <p:nvSpPr>
            <p:cNvPr id="56328" name="WordArt 35"/>
            <p:cNvSpPr>
              <a:spLocks noChangeArrowheads="1" noChangeShapeType="1" noTextEdit="1"/>
            </p:cNvSpPr>
            <p:nvPr/>
          </p:nvSpPr>
          <p:spPr bwMode="auto">
            <a:xfrm>
              <a:off x="1174" y="2701"/>
              <a:ext cx="636" cy="111"/>
            </a:xfrm>
            <a:prstGeom prst="rect">
              <a:avLst/>
            </a:prstGeom>
          </p:spPr>
          <p:txBody>
            <a:bodyPr wrap="none" fromWordArt="1">
              <a:prstTxWarp prst="textCascadeUp">
                <a:avLst>
                  <a:gd name="adj" fmla="val 100000"/>
                </a:avLst>
              </a:prstTxWarp>
              <a:scene3d>
                <a:camera prst="legacyObliqueTopLeft"/>
                <a:lightRig rig="legacyFlat3" dir="t"/>
              </a:scene3d>
              <a:sp3d prstMaterial="legacyMatte">
                <a:extrusionClr>
                  <a:schemeClr val="tx1"/>
                </a:extrusionClr>
              </a:sp3d>
            </a:bodyPr>
            <a:lstStyle/>
            <a:p>
              <a:pPr algn="ctr"/>
              <a:r>
                <a:rPr lang="tr-TR" sz="3600" kern="10">
                  <a:ln w="9525">
                    <a:round/>
                    <a:headEnd/>
                    <a:tailEnd/>
                  </a:ln>
                  <a:latin typeface="Arial"/>
                  <a:cs typeface="Arial"/>
                </a:rPr>
                <a:t>Slt1-Grp1</a:t>
              </a:r>
            </a:p>
          </p:txBody>
        </p:sp>
      </p:grpSp>
      <p:sp>
        <p:nvSpPr>
          <p:cNvPr id="82980" name="AutoShape 36"/>
          <p:cNvSpPr>
            <a:spLocks noChangeArrowheads="1"/>
          </p:cNvSpPr>
          <p:nvPr/>
        </p:nvSpPr>
        <p:spPr bwMode="auto">
          <a:xfrm>
            <a:off x="4572000" y="1643063"/>
            <a:ext cx="831850" cy="1120775"/>
          </a:xfrm>
          <a:prstGeom prst="downArrow">
            <a:avLst>
              <a:gd name="adj1" fmla="val 61769"/>
              <a:gd name="adj2" fmla="val 48036"/>
            </a:avLst>
          </a:prstGeom>
          <a:solidFill>
            <a:schemeClr val="bg2"/>
          </a:solidFill>
          <a:ln w="9525">
            <a:noFill/>
            <a:miter lim="800000"/>
            <a:headEnd/>
            <a:tailEnd/>
          </a:ln>
        </p:spPr>
        <p:txBody>
          <a:bodyPr wrap="none" anchor="ctr"/>
          <a:lstStyle/>
          <a:p>
            <a:endParaRPr lang="tr-TR">
              <a:latin typeface="Calibri" pitchFamily="34" charset="0"/>
            </a:endParaRPr>
          </a:p>
        </p:txBody>
      </p:sp>
      <p:pic>
        <p:nvPicPr>
          <p:cNvPr id="56325"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5000" autoRev="1" fill="hold" grpId="0" nodeType="afterEffect">
                                  <p:stCondLst>
                                    <p:cond delay="0"/>
                                  </p:stCondLst>
                                  <p:childTnLst>
                                    <p:animMotion origin="layout" path="M 3.88889E-6 2.22222E-6 L -0.00139 0.06805 " pathEditMode="relative" rAng="0" ptsTypes="AA">
                                      <p:cBhvr>
                                        <p:cTn id="6" dur="500" fill="hold"/>
                                        <p:tgtEl>
                                          <p:spTgt spid="82980"/>
                                        </p:tgtEl>
                                        <p:attrNameLst>
                                          <p:attrName>ppt_x</p:attrName>
                                          <p:attrName>ppt_y</p:attrName>
                                        </p:attrNameLst>
                                      </p:cBhvr>
                                      <p:rCtr x="-1" y="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MOTOTRBO_Port_Disp_R"/>
          <p:cNvPicPr>
            <a:picLocks noChangeAspect="1" noChangeArrowheads="1"/>
          </p:cNvPicPr>
          <p:nvPr/>
        </p:nvPicPr>
        <p:blipFill>
          <a:blip r:embed="rId3" cstate="print">
            <a:clrChange>
              <a:clrFrom>
                <a:srgbClr val="FFFFFF"/>
              </a:clrFrom>
              <a:clrTo>
                <a:srgbClr val="FFFFFF">
                  <a:alpha val="0"/>
                </a:srgbClr>
              </a:clrTo>
            </a:clrChange>
          </a:blip>
          <a:srcRect b="6001"/>
          <a:stretch>
            <a:fillRect/>
          </a:stretch>
        </p:blipFill>
        <p:spPr bwMode="auto">
          <a:xfrm>
            <a:off x="914400" y="990600"/>
            <a:ext cx="533400" cy="1885659"/>
          </a:xfrm>
          <a:prstGeom prst="rect">
            <a:avLst/>
          </a:prstGeom>
          <a:noFill/>
          <a:effectLst>
            <a:reflection blurRad="6350" stA="52000" endA="300" endPos="35000" dir="5400000" sy="-100000" algn="bl" rotWithShape="0"/>
          </a:effectLst>
        </p:spPr>
      </p:pic>
      <p:pic>
        <p:nvPicPr>
          <p:cNvPr id="58370" name="Picture 1" descr="C:\Users\Erdal Nohut\Pictures\DP360Xekrankeypad.png"/>
          <p:cNvPicPr>
            <a:picLocks noChangeAspect="1" noChangeArrowheads="1"/>
          </p:cNvPicPr>
          <p:nvPr/>
        </p:nvPicPr>
        <p:blipFill>
          <a:blip r:embed="rId4">
            <a:clrChange>
              <a:clrFrom>
                <a:srgbClr val="FFFFFF"/>
              </a:clrFrom>
              <a:clrTo>
                <a:srgbClr val="FFFFFF">
                  <a:alpha val="0"/>
                </a:srgbClr>
              </a:clrTo>
            </a:clrChange>
          </a:blip>
          <a:srcRect b="2795"/>
          <a:stretch>
            <a:fillRect/>
          </a:stretch>
        </p:blipFill>
        <p:spPr bwMode="auto">
          <a:xfrm>
            <a:off x="6357938" y="-990600"/>
            <a:ext cx="2571750" cy="9128125"/>
          </a:xfrm>
          <a:prstGeom prst="rect">
            <a:avLst/>
          </a:prstGeom>
          <a:noFill/>
          <a:ln w="9525">
            <a:noFill/>
            <a:miter lim="800000"/>
            <a:headEnd/>
            <a:tailEnd/>
          </a:ln>
        </p:spPr>
      </p:pic>
      <p:pic>
        <p:nvPicPr>
          <p:cNvPr id="12" name="Picture 4" descr="MOTOTRBO_Port_Disp_R"/>
          <p:cNvPicPr>
            <a:picLocks noChangeAspect="1" noChangeArrowheads="1"/>
          </p:cNvPicPr>
          <p:nvPr/>
        </p:nvPicPr>
        <p:blipFill>
          <a:blip r:embed="rId3" cstate="print">
            <a:clrChange>
              <a:clrFrom>
                <a:srgbClr val="FFFFFF"/>
              </a:clrFrom>
              <a:clrTo>
                <a:srgbClr val="FFFFFF">
                  <a:alpha val="0"/>
                </a:srgbClr>
              </a:clrTo>
            </a:clrChange>
          </a:blip>
          <a:srcRect b="6001"/>
          <a:stretch>
            <a:fillRect/>
          </a:stretch>
        </p:blipFill>
        <p:spPr bwMode="auto">
          <a:xfrm>
            <a:off x="381000" y="1107580"/>
            <a:ext cx="533400" cy="1885659"/>
          </a:xfrm>
          <a:prstGeom prst="rect">
            <a:avLst/>
          </a:prstGeom>
          <a:noFill/>
          <a:effectLst>
            <a:reflection blurRad="6350" stA="52000" endA="300" endPos="35000" dir="5400000" sy="-100000" algn="bl" rotWithShape="0"/>
          </a:effectLst>
        </p:spPr>
      </p:pic>
      <p:pic>
        <p:nvPicPr>
          <p:cNvPr id="13" name="Picture 4" descr="MOTOTRBO_Port_Disp_R"/>
          <p:cNvPicPr>
            <a:picLocks noChangeAspect="1" noChangeArrowheads="1"/>
          </p:cNvPicPr>
          <p:nvPr/>
        </p:nvPicPr>
        <p:blipFill>
          <a:blip r:embed="rId3" cstate="print">
            <a:clrChange>
              <a:clrFrom>
                <a:srgbClr val="FFFFFF"/>
              </a:clrFrom>
              <a:clrTo>
                <a:srgbClr val="FFFFFF">
                  <a:alpha val="0"/>
                </a:srgbClr>
              </a:clrTo>
            </a:clrChange>
          </a:blip>
          <a:srcRect b="6001"/>
          <a:stretch>
            <a:fillRect/>
          </a:stretch>
        </p:blipFill>
        <p:spPr bwMode="auto">
          <a:xfrm>
            <a:off x="685800" y="1219200"/>
            <a:ext cx="533400" cy="1885659"/>
          </a:xfrm>
          <a:prstGeom prst="rect">
            <a:avLst/>
          </a:prstGeom>
          <a:noFill/>
          <a:effectLst>
            <a:reflection blurRad="6350" stA="52000" endA="300" endPos="35000" dir="5400000" sy="-100000" algn="bl" rotWithShape="0"/>
          </a:effectLst>
        </p:spPr>
      </p:pic>
      <p:grpSp>
        <p:nvGrpSpPr>
          <p:cNvPr id="7" name="Group 14"/>
          <p:cNvGrpSpPr/>
          <p:nvPr/>
        </p:nvGrpSpPr>
        <p:grpSpPr>
          <a:xfrm>
            <a:off x="457200" y="2040382"/>
            <a:ext cx="1401497" cy="1388618"/>
            <a:chOff x="5486400" y="4126378"/>
            <a:chExt cx="1401497" cy="1388618"/>
          </a:xfrm>
          <a:solidFill>
            <a:srgbClr val="FF0000"/>
          </a:solidFill>
        </p:grpSpPr>
        <p:sp>
          <p:nvSpPr>
            <p:cNvPr id="8" name="Pie 7"/>
            <p:cNvSpPr/>
            <p:nvPr/>
          </p:nvSpPr>
          <p:spPr>
            <a:xfrm>
              <a:off x="5500694" y="4143380"/>
              <a:ext cx="1371616" cy="1371616"/>
            </a:xfrm>
            <a:prstGeom prst="pie">
              <a:avLst>
                <a:gd name="adj1" fmla="val 2904157"/>
                <a:gd name="adj2" fmla="val 5534735"/>
              </a:avLst>
            </a:prstGeom>
            <a:grpFill/>
            <a:ln>
              <a:noFill/>
            </a:ln>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9" name="Pie 8"/>
            <p:cNvSpPr/>
            <p:nvPr/>
          </p:nvSpPr>
          <p:spPr>
            <a:xfrm rot="15984819">
              <a:off x="5500694" y="4143380"/>
              <a:ext cx="1371616" cy="1371616"/>
            </a:xfrm>
            <a:prstGeom prst="pie">
              <a:avLst>
                <a:gd name="adj1" fmla="val 2904157"/>
                <a:gd name="adj2" fmla="val 5534735"/>
              </a:avLst>
            </a:prstGeom>
            <a:grpFill/>
            <a:ln>
              <a:noFill/>
            </a:ln>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0" name="Pie 9"/>
            <p:cNvSpPr/>
            <p:nvPr/>
          </p:nvSpPr>
          <p:spPr>
            <a:xfrm rot="10545210">
              <a:off x="5516281" y="4126378"/>
              <a:ext cx="1371616" cy="1371616"/>
            </a:xfrm>
            <a:prstGeom prst="pie">
              <a:avLst>
                <a:gd name="adj1" fmla="val 2904157"/>
                <a:gd name="adj2" fmla="val 5534735"/>
              </a:avLst>
            </a:prstGeom>
            <a:grpFill/>
            <a:ln>
              <a:noFill/>
            </a:ln>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1" name="Pie 10"/>
            <p:cNvSpPr/>
            <p:nvPr/>
          </p:nvSpPr>
          <p:spPr>
            <a:xfrm rot="5400000">
              <a:off x="5486400" y="4143380"/>
              <a:ext cx="1371616" cy="1371616"/>
            </a:xfrm>
            <a:prstGeom prst="pie">
              <a:avLst>
                <a:gd name="adj1" fmla="val 2904157"/>
                <a:gd name="adj2" fmla="val 5534735"/>
              </a:avLst>
            </a:prstGeom>
            <a:grpFill/>
            <a:ln>
              <a:noFill/>
            </a:ln>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grpSp>
      <p:sp>
        <p:nvSpPr>
          <p:cNvPr id="15" name="Line 6"/>
          <p:cNvSpPr>
            <a:spLocks noChangeShapeType="1"/>
          </p:cNvSpPr>
          <p:nvPr/>
        </p:nvSpPr>
        <p:spPr bwMode="auto">
          <a:xfrm flipH="1" flipV="1">
            <a:off x="1752600" y="1905000"/>
            <a:ext cx="5410200" cy="1143000"/>
          </a:xfrm>
          <a:prstGeom prst="line">
            <a:avLst/>
          </a:prstGeom>
          <a:noFill/>
          <a:ln w="44450" cap="rnd">
            <a:solidFill>
              <a:schemeClr val="accent2"/>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7" name="Title 3"/>
          <p:cNvSpPr txBox="1">
            <a:spLocks/>
          </p:cNvSpPr>
          <p:nvPr/>
        </p:nvSpPr>
        <p:spPr>
          <a:xfrm>
            <a:off x="685800" y="4385539"/>
            <a:ext cx="4478662" cy="707886"/>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4000" b="1" dirty="0">
                <a:solidFill>
                  <a:schemeClr val="bg2"/>
                </a:solidFill>
                <a:latin typeface="+mn-lt"/>
                <a:cs typeface="+mn-cs"/>
              </a:rPr>
              <a:t>Tek dokunuş yeterli!</a:t>
            </a:r>
          </a:p>
        </p:txBody>
      </p:sp>
      <p:sp>
        <p:nvSpPr>
          <p:cNvPr id="18" name="TextBox 17"/>
          <p:cNvSpPr txBox="1"/>
          <p:nvPr/>
        </p:nvSpPr>
        <p:spPr>
          <a:xfrm>
            <a:off x="4582045" y="5373469"/>
            <a:ext cx="2047355"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tr-TR" sz="2000" dirty="0">
                <a:solidFill>
                  <a:schemeClr val="bg1"/>
                </a:solidFill>
                <a:effectLst>
                  <a:glow rad="139700">
                    <a:schemeClr val="accent6">
                      <a:satMod val="175000"/>
                      <a:alpha val="40000"/>
                    </a:schemeClr>
                  </a:glow>
                </a:effectLst>
                <a:latin typeface="Arial" pitchFamily="34" charset="0"/>
                <a:cs typeface="Arial" pitchFamily="34" charset="0"/>
                <a:sym typeface="Wingdings"/>
              </a:rPr>
              <a:t>TEHLİKEDE</a:t>
            </a:r>
            <a:r>
              <a:rPr lang="tr-TR" sz="3600" dirty="0">
                <a:solidFill>
                  <a:schemeClr val="bg1"/>
                </a:solidFill>
                <a:effectLst>
                  <a:glow rad="139700">
                    <a:schemeClr val="accent6">
                      <a:satMod val="175000"/>
                      <a:alpha val="40000"/>
                    </a:schemeClr>
                  </a:glow>
                </a:effectLst>
                <a:latin typeface="Arial" pitchFamily="34" charset="0"/>
                <a:cs typeface="Arial" pitchFamily="34" charset="0"/>
                <a:sym typeface="Wingdings"/>
              </a:rPr>
              <a:t></a:t>
            </a:r>
            <a:endParaRPr lang="tr-TR" sz="2000" dirty="0">
              <a:solidFill>
                <a:schemeClr val="bg1"/>
              </a:solidFill>
              <a:effectLst>
                <a:glow rad="139700">
                  <a:schemeClr val="accent6">
                    <a:satMod val="175000"/>
                    <a:alpha val="40000"/>
                  </a:schemeClr>
                </a:glow>
              </a:effectLst>
              <a:latin typeface="Arial" pitchFamily="34" charset="0"/>
              <a:cs typeface="Arial" pitchFamily="34" charset="0"/>
            </a:endParaRPr>
          </a:p>
        </p:txBody>
      </p:sp>
      <p:sp>
        <p:nvSpPr>
          <p:cNvPr id="19" name="Title 3"/>
          <p:cNvSpPr txBox="1">
            <a:spLocks/>
          </p:cNvSpPr>
          <p:nvPr/>
        </p:nvSpPr>
        <p:spPr>
          <a:xfrm>
            <a:off x="3505200" y="838200"/>
            <a:ext cx="4158382" cy="707886"/>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4000" b="1" dirty="0">
                <a:solidFill>
                  <a:schemeClr val="bg2"/>
                </a:solidFill>
                <a:latin typeface="+mn-lt"/>
                <a:cs typeface="+mn-cs"/>
              </a:rPr>
              <a:t>+ Yalnız İşçi özelliği</a:t>
            </a:r>
          </a:p>
        </p:txBody>
      </p:sp>
      <p:pic>
        <p:nvPicPr>
          <p:cNvPr id="58378"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35" presetClass="path" presetSubtype="0" repeatCount="indefinite" accel="50000" autoRev="1" fill="hold" nodeType="withEffect">
                                  <p:stCondLst>
                                    <p:cond delay="0"/>
                                  </p:stCondLst>
                                  <p:childTnLst>
                                    <p:animMotion origin="layout" path="M -2.77778E-6 -4.48659E-6 L -0.1243 -0.00716 " pathEditMode="relative" rAng="0" ptsTypes="AA">
                                      <p:cBhvr>
                                        <p:cTn id="9" dur="1000" fill="hold"/>
                                        <p:tgtEl>
                                          <p:spTgt spid="18"/>
                                        </p:tgtEl>
                                        <p:attrNameLst>
                                          <p:attrName>ppt_x</p:attrName>
                                          <p:attrName>ppt_y</p:attrName>
                                        </p:attrNameLst>
                                      </p:cBhvr>
                                      <p:rCtr x="-62" y="-4"/>
                                    </p:animMotion>
                                  </p:childTnLst>
                                </p:cTn>
                              </p:par>
                              <p:par>
                                <p:cTn id="10" presetID="22" presetClass="entr" presetSubtype="4"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2000"/>
                            </p:stCondLst>
                            <p:childTnLst>
                              <p:par>
                                <p:cTn id="17" presetID="8" presetClass="emph" presetSubtype="0" repeatCount="indefinite" accel="50000" decel="50000" autoRev="1" fill="hold" nodeType="afterEffect">
                                  <p:stCondLst>
                                    <p:cond delay="0"/>
                                  </p:stCondLst>
                                  <p:childTnLst>
                                    <p:animRot by="10800000">
                                      <p:cBhvr>
                                        <p:cTn id="18"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591950">
            <a:off x="5227732" y="189147"/>
            <a:ext cx="2186528" cy="5943847"/>
          </a:xfrm>
          <a:prstGeom prst="rect">
            <a:avLst/>
          </a:prstGeom>
          <a:noFill/>
          <a:ln w="9525">
            <a:noFill/>
            <a:miter lim="800000"/>
            <a:headEnd/>
            <a:tailEnd/>
          </a:ln>
          <a:effectLst>
            <a:glow rad="228600">
              <a:schemeClr val="bg1">
                <a:alpha val="40000"/>
              </a:schemeClr>
            </a:glow>
          </a:effectLst>
        </p:spPr>
      </p:pic>
      <p:sp>
        <p:nvSpPr>
          <p:cNvPr id="17" name="Title 3"/>
          <p:cNvSpPr txBox="1">
            <a:spLocks/>
          </p:cNvSpPr>
          <p:nvPr/>
        </p:nvSpPr>
        <p:spPr>
          <a:xfrm>
            <a:off x="685800" y="4447094"/>
            <a:ext cx="6008761" cy="584775"/>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3200" b="1" dirty="0">
                <a:solidFill>
                  <a:schemeClr val="bg2"/>
                </a:solidFill>
                <a:latin typeface="+mn-lt"/>
                <a:cs typeface="+mn-cs"/>
              </a:rPr>
              <a:t>140 karaktere kadar serbest metin</a:t>
            </a:r>
          </a:p>
        </p:txBody>
      </p:sp>
      <p:sp>
        <p:nvSpPr>
          <p:cNvPr id="16" name="TextBox 15"/>
          <p:cNvSpPr txBox="1"/>
          <p:nvPr/>
        </p:nvSpPr>
        <p:spPr>
          <a:xfrm rot="20432901">
            <a:off x="8177060" y="2856230"/>
            <a:ext cx="837089" cy="9233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tr-TR" sz="5400" dirty="0">
                <a:solidFill>
                  <a:schemeClr val="bg1"/>
                </a:solidFill>
                <a:effectLst>
                  <a:glow rad="139700">
                    <a:schemeClr val="accent6">
                      <a:satMod val="175000"/>
                      <a:alpha val="40000"/>
                    </a:schemeClr>
                  </a:glow>
                </a:effectLst>
                <a:latin typeface="Arial" pitchFamily="34" charset="0"/>
                <a:cs typeface="Arial" pitchFamily="34" charset="0"/>
                <a:sym typeface="Wingdings"/>
              </a:rPr>
              <a:t></a:t>
            </a:r>
            <a:endParaRPr lang="tr-TR" sz="4000" dirty="0">
              <a:solidFill>
                <a:schemeClr val="bg1"/>
              </a:solidFill>
              <a:effectLst>
                <a:glow rad="139700">
                  <a:schemeClr val="accent6">
                    <a:satMod val="175000"/>
                    <a:alpha val="40000"/>
                  </a:schemeClr>
                </a:glow>
              </a:effectLst>
              <a:latin typeface="Arial" pitchFamily="34" charset="0"/>
              <a:cs typeface="Arial" pitchFamily="34" charset="0"/>
            </a:endParaRPr>
          </a:p>
        </p:txBody>
      </p:sp>
      <p:sp>
        <p:nvSpPr>
          <p:cNvPr id="20" name="TextBox 19"/>
          <p:cNvSpPr txBox="1"/>
          <p:nvPr/>
        </p:nvSpPr>
        <p:spPr>
          <a:xfrm>
            <a:off x="-1551673" y="1447800"/>
            <a:ext cx="8028673" cy="646331"/>
          </a:xfrm>
          <a:prstGeom prst="rect">
            <a:avLst/>
          </a:prstGeom>
          <a:noFill/>
          <a:scene3d>
            <a:camera prst="perspectiveContrastingLeftFacing"/>
            <a:lightRig rig="threePt" dir="t"/>
          </a:scene3d>
        </p:spPr>
        <p:txBody>
          <a:bodyPr wrap="none">
            <a:spAutoFit/>
            <a:scene3d>
              <a:camera prst="perspectiveContrastingRightFacing"/>
              <a:lightRig rig="threePt" dir="t"/>
            </a:scene3d>
          </a:bodyPr>
          <a:lstStyle/>
          <a:p>
            <a:pPr fontAlgn="auto">
              <a:spcBef>
                <a:spcPts val="0"/>
              </a:spcBef>
              <a:spcAft>
                <a:spcPts val="0"/>
              </a:spcAft>
              <a:defRPr/>
            </a:pPr>
            <a:r>
              <a:rPr lang="tr-TR" sz="3600" dirty="0">
                <a:solidFill>
                  <a:schemeClr val="bg2"/>
                </a:solidFill>
                <a:latin typeface="+mn-lt"/>
                <a:cs typeface="+mn-cs"/>
              </a:rPr>
              <a:t>[SMSFrm202To300] </a:t>
            </a:r>
            <a:r>
              <a:rPr lang="tr-TR" sz="3600" dirty="0">
                <a:solidFill>
                  <a:srgbClr val="00B0F0"/>
                </a:solidFill>
                <a:latin typeface="+mn-lt"/>
                <a:cs typeface="+mn-cs"/>
              </a:rPr>
              <a:t>(YeniGorevKodu1002)</a:t>
            </a:r>
          </a:p>
        </p:txBody>
      </p:sp>
      <p:pic>
        <p:nvPicPr>
          <p:cNvPr id="60421"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0" presetClass="path" presetSubtype="0" decel="50000" fill="hold" nodeType="afterEffect">
                                  <p:stCondLst>
                                    <p:cond delay="0"/>
                                  </p:stCondLst>
                                  <p:childTnLst>
                                    <p:animMotion origin="layout" path="M 0 0 L -0.13473 0.18644 L -0.03299 0.09715 L -0.10434 0.16909 L -0.01563 0.10756 L -0.15921 0.23617 L -0.10261 0.19338 L -0.15834 0.23964 L -0.01736 0.12745 L -0.08525 0.21651 L -0.01216 0.15406 L -0.0783 0.2408 L -0.00434 0.17256 L -0.12257 0.23617 L -0.00434 0.16099 L -0.11823 0.23617 L 0.01475 0.12977 L -0.15834 0.20842 L 0.01649 0.10756 L -0.14775 0.13671 L -0.01389 0.05204 L -0.00695 0.05436 " pathEditMode="relative" ptsTypes="AAAAAAAAAAAAAAAAAAAAAA">
                                      <p:cBhvr>
                                        <p:cTn id="10" dur="5000" fill="hold"/>
                                        <p:tgtEl>
                                          <p:spTgt spid="16"/>
                                        </p:tgtEl>
                                        <p:attrNameLst>
                                          <p:attrName>ppt_x</p:attrName>
                                          <p:attrName>ppt_y</p:attrName>
                                        </p:attrNameLst>
                                      </p:cBhvr>
                                    </p:animMotion>
                                  </p:childTnLst>
                                </p:cTn>
                              </p:par>
                            </p:childTnLst>
                          </p:cTn>
                        </p:par>
                        <p:par>
                          <p:cTn id="11" fill="hold">
                            <p:stCondLst>
                              <p:cond delay="5500"/>
                            </p:stCondLst>
                            <p:childTnLst>
                              <p:par>
                                <p:cTn id="12" presetID="2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500000">
            <a:off x="5084763" y="-447675"/>
            <a:ext cx="2100262" cy="7483475"/>
          </a:xfrm>
          <a:prstGeom prst="rect">
            <a:avLst/>
          </a:prstGeom>
          <a:noFill/>
          <a:ln w="9525">
            <a:noFill/>
            <a:miter lim="800000"/>
            <a:headEnd/>
            <a:tailEnd/>
          </a:ln>
        </p:spPr>
      </p:pic>
      <p:sp>
        <p:nvSpPr>
          <p:cNvPr id="17" name="Title 3"/>
          <p:cNvSpPr txBox="1">
            <a:spLocks/>
          </p:cNvSpPr>
          <p:nvPr/>
        </p:nvSpPr>
        <p:spPr>
          <a:xfrm>
            <a:off x="685800" y="4362271"/>
            <a:ext cx="4220001" cy="1200329"/>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4000" b="1" dirty="0">
                <a:solidFill>
                  <a:schemeClr val="bg2"/>
                </a:solidFill>
                <a:latin typeface="+mn-lt"/>
                <a:cs typeface="+mn-cs"/>
              </a:rPr>
              <a:t>Yazmaya vakit yok!</a:t>
            </a:r>
          </a:p>
          <a:p>
            <a:pPr fontAlgn="auto">
              <a:spcAft>
                <a:spcPts val="0"/>
              </a:spcAft>
              <a:defRPr/>
            </a:pPr>
            <a:r>
              <a:rPr lang="tr-TR" sz="3200" b="1" dirty="0">
                <a:solidFill>
                  <a:schemeClr val="bg2"/>
                </a:solidFill>
                <a:latin typeface="+mn-lt"/>
                <a:cs typeface="+mn-cs"/>
              </a:rPr>
              <a:t>Ve mesajlarınız rutinse</a:t>
            </a:r>
          </a:p>
        </p:txBody>
      </p:sp>
      <p:sp>
        <p:nvSpPr>
          <p:cNvPr id="20" name="TextBox 19"/>
          <p:cNvSpPr txBox="1"/>
          <p:nvPr/>
        </p:nvSpPr>
        <p:spPr>
          <a:xfrm rot="21241469">
            <a:off x="-1119313" y="2290318"/>
            <a:ext cx="7292702" cy="646331"/>
          </a:xfrm>
          <a:prstGeom prst="rect">
            <a:avLst/>
          </a:prstGeom>
          <a:noFill/>
          <a:scene3d>
            <a:camera prst="perspectiveContrastingLeftFacing"/>
            <a:lightRig rig="threePt" dir="t"/>
          </a:scene3d>
        </p:spPr>
        <p:txBody>
          <a:bodyPr wrap="none">
            <a:spAutoFit/>
            <a:scene3d>
              <a:camera prst="perspectiveContrastingRightFacing"/>
              <a:lightRig rig="threePt" dir="t"/>
            </a:scene3d>
          </a:bodyPr>
          <a:lstStyle/>
          <a:p>
            <a:pPr fontAlgn="auto">
              <a:spcBef>
                <a:spcPts val="0"/>
              </a:spcBef>
              <a:spcAft>
                <a:spcPts val="0"/>
              </a:spcAft>
              <a:defRPr/>
            </a:pPr>
            <a:r>
              <a:rPr lang="tr-TR" sz="3600" dirty="0">
                <a:solidFill>
                  <a:schemeClr val="bg2"/>
                </a:solidFill>
                <a:latin typeface="+mn-lt"/>
                <a:cs typeface="+mn-cs"/>
              </a:rPr>
              <a:t>[SMSFrm202To101] </a:t>
            </a:r>
            <a:r>
              <a:rPr lang="tr-TR" sz="3600" dirty="0">
                <a:solidFill>
                  <a:srgbClr val="00B0F0"/>
                </a:solidFill>
                <a:latin typeface="+mn-lt"/>
                <a:cs typeface="+mn-cs"/>
              </a:rPr>
              <a:t>(Konusabilirmiyiz)</a:t>
            </a:r>
          </a:p>
        </p:txBody>
      </p:sp>
      <p:sp>
        <p:nvSpPr>
          <p:cNvPr id="8" name="TextBox 7"/>
          <p:cNvSpPr txBox="1"/>
          <p:nvPr/>
        </p:nvSpPr>
        <p:spPr>
          <a:xfrm rot="400642">
            <a:off x="-1447800" y="1143000"/>
            <a:ext cx="8028673" cy="646331"/>
          </a:xfrm>
          <a:prstGeom prst="rect">
            <a:avLst/>
          </a:prstGeom>
          <a:noFill/>
          <a:scene3d>
            <a:camera prst="perspectiveContrastingLeftFacing"/>
            <a:lightRig rig="threePt" dir="t"/>
          </a:scene3d>
        </p:spPr>
        <p:txBody>
          <a:bodyPr wrap="none">
            <a:spAutoFit/>
            <a:scene3d>
              <a:camera prst="perspectiveContrastingRightFacing"/>
              <a:lightRig rig="threePt" dir="t"/>
            </a:scene3d>
          </a:bodyPr>
          <a:lstStyle/>
          <a:p>
            <a:pPr fontAlgn="auto">
              <a:spcBef>
                <a:spcPts val="0"/>
              </a:spcBef>
              <a:spcAft>
                <a:spcPts val="0"/>
              </a:spcAft>
              <a:defRPr/>
            </a:pPr>
            <a:r>
              <a:rPr lang="tr-TR" sz="3600" dirty="0">
                <a:solidFill>
                  <a:schemeClr val="bg2"/>
                </a:solidFill>
                <a:latin typeface="+mn-lt"/>
                <a:cs typeface="+mn-cs"/>
              </a:rPr>
              <a:t>[SMSFrm202To300] </a:t>
            </a:r>
            <a:r>
              <a:rPr lang="tr-TR" sz="3600" dirty="0">
                <a:solidFill>
                  <a:srgbClr val="00B0F0"/>
                </a:solidFill>
                <a:latin typeface="+mn-lt"/>
                <a:cs typeface="+mn-cs"/>
              </a:rPr>
              <a:t>(YeniGorevKodu1002)</a:t>
            </a:r>
          </a:p>
        </p:txBody>
      </p:sp>
      <p:sp>
        <p:nvSpPr>
          <p:cNvPr id="62469" name="TextBox 8"/>
          <p:cNvSpPr txBox="1">
            <a:spLocks noChangeArrowheads="1"/>
          </p:cNvSpPr>
          <p:nvPr/>
        </p:nvSpPr>
        <p:spPr bwMode="auto">
          <a:xfrm>
            <a:off x="3810000" y="457200"/>
            <a:ext cx="2378075" cy="523875"/>
          </a:xfrm>
          <a:prstGeom prst="rect">
            <a:avLst/>
          </a:prstGeom>
          <a:noFill/>
          <a:ln w="9525">
            <a:noFill/>
            <a:miter lim="800000"/>
            <a:headEnd/>
            <a:tailEnd/>
          </a:ln>
        </p:spPr>
        <p:txBody>
          <a:bodyPr wrap="none">
            <a:spAutoFit/>
          </a:bodyPr>
          <a:lstStyle/>
          <a:p>
            <a:r>
              <a:rPr lang="tr-TR" sz="2800">
                <a:solidFill>
                  <a:schemeClr val="bg2"/>
                </a:solidFill>
                <a:latin typeface="Freestyle Script"/>
              </a:rPr>
              <a:t>Üst Dügme Kısa Basma</a:t>
            </a:r>
          </a:p>
        </p:txBody>
      </p:sp>
      <p:cxnSp>
        <p:nvCxnSpPr>
          <p:cNvPr id="10" name="Straight Arrow Connector 9"/>
          <p:cNvCxnSpPr/>
          <p:nvPr/>
        </p:nvCxnSpPr>
        <p:spPr>
          <a:xfrm rot="16200000" flipH="1">
            <a:off x="3962400" y="1143000"/>
            <a:ext cx="838200" cy="381000"/>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62471" name="TextBox 12"/>
          <p:cNvSpPr txBox="1">
            <a:spLocks noChangeArrowheads="1"/>
          </p:cNvSpPr>
          <p:nvPr/>
        </p:nvSpPr>
        <p:spPr bwMode="auto">
          <a:xfrm>
            <a:off x="381000" y="3429000"/>
            <a:ext cx="2338388" cy="523875"/>
          </a:xfrm>
          <a:prstGeom prst="rect">
            <a:avLst/>
          </a:prstGeom>
          <a:noFill/>
          <a:ln w="9525">
            <a:noFill/>
            <a:miter lim="800000"/>
            <a:headEnd/>
            <a:tailEnd/>
          </a:ln>
        </p:spPr>
        <p:txBody>
          <a:bodyPr wrap="none">
            <a:spAutoFit/>
          </a:bodyPr>
          <a:lstStyle/>
          <a:p>
            <a:r>
              <a:rPr lang="tr-TR" sz="2800">
                <a:solidFill>
                  <a:schemeClr val="bg2"/>
                </a:solidFill>
                <a:latin typeface="Freestyle Script"/>
              </a:rPr>
              <a:t>Üst Dügme UzunBasma</a:t>
            </a:r>
          </a:p>
        </p:txBody>
      </p:sp>
      <p:cxnSp>
        <p:nvCxnSpPr>
          <p:cNvPr id="14" name="Straight Arrow Connector 13"/>
          <p:cNvCxnSpPr/>
          <p:nvPr/>
        </p:nvCxnSpPr>
        <p:spPr>
          <a:xfrm rot="5400000" flipH="1" flipV="1">
            <a:off x="2057400" y="3048000"/>
            <a:ext cx="381000" cy="381000"/>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pic>
        <p:nvPicPr>
          <p:cNvPr id="62473"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57620" y="2214554"/>
            <a:ext cx="2500330" cy="3909145"/>
          </a:xfrm>
          <a:prstGeom prst="rect">
            <a:avLst/>
          </a:prstGeom>
          <a:noFill/>
          <a:ln w="9525">
            <a:noFill/>
            <a:miter lim="800000"/>
            <a:headEnd/>
            <a:tailEnd/>
          </a:ln>
          <a:effectLst>
            <a:glow rad="228600">
              <a:schemeClr val="accent5">
                <a:satMod val="175000"/>
                <a:alpha val="40000"/>
              </a:schemeClr>
            </a:glow>
          </a:effectLst>
        </p:spPr>
      </p:pic>
      <p:sp>
        <p:nvSpPr>
          <p:cNvPr id="4" name="Oval 3"/>
          <p:cNvSpPr/>
          <p:nvPr/>
        </p:nvSpPr>
        <p:spPr>
          <a:xfrm>
            <a:off x="928688" y="3143250"/>
            <a:ext cx="1000125" cy="20002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0034" y="1857364"/>
            <a:ext cx="1928826" cy="2958465"/>
          </a:xfrm>
          <a:prstGeom prst="rect">
            <a:avLst/>
          </a:prstGeom>
          <a:noFill/>
          <a:ln w="9525">
            <a:noFill/>
            <a:miter lim="800000"/>
            <a:headEnd/>
            <a:tailEnd/>
          </a:ln>
          <a:effectLst>
            <a:glow rad="228600">
              <a:schemeClr val="accent5">
                <a:satMod val="175000"/>
                <a:alpha val="40000"/>
              </a:schemeClr>
            </a:glow>
          </a:effectLst>
        </p:spPr>
      </p:pic>
      <p:sp>
        <p:nvSpPr>
          <p:cNvPr id="11" name="TextBox 10"/>
          <p:cNvSpPr txBox="1"/>
          <p:nvPr/>
        </p:nvSpPr>
        <p:spPr>
          <a:xfrm>
            <a:off x="6072188" y="2160588"/>
            <a:ext cx="2011362" cy="25542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tr-TR" sz="3200" dirty="0">
                <a:solidFill>
                  <a:schemeClr val="bg2"/>
                </a:solidFill>
                <a:latin typeface="+mj-lt"/>
                <a:ea typeface="+mj-ea"/>
                <a:cs typeface="Arial" pitchFamily="34" charset="0"/>
              </a:rPr>
              <a:t>Kısa Basış</a:t>
            </a:r>
          </a:p>
          <a:p>
            <a:pPr fontAlgn="auto">
              <a:spcBef>
                <a:spcPts val="0"/>
              </a:spcBef>
              <a:spcAft>
                <a:spcPts val="0"/>
              </a:spcAft>
              <a:defRPr/>
            </a:pPr>
            <a:r>
              <a:rPr lang="tr-TR" sz="3200" dirty="0">
                <a:solidFill>
                  <a:schemeClr val="bg2"/>
                </a:solidFill>
                <a:latin typeface="+mj-lt"/>
                <a:ea typeface="+mj-ea"/>
                <a:cs typeface="Arial" pitchFamily="34" charset="0"/>
              </a:rPr>
              <a:t>Mesaj 1</a:t>
            </a:r>
          </a:p>
          <a:p>
            <a:pPr fontAlgn="auto">
              <a:spcBef>
                <a:spcPts val="0"/>
              </a:spcBef>
              <a:spcAft>
                <a:spcPts val="0"/>
              </a:spcAft>
              <a:defRPr/>
            </a:pPr>
            <a:endParaRPr lang="tr-TR" sz="3200" dirty="0">
              <a:solidFill>
                <a:schemeClr val="bg2"/>
              </a:solidFill>
              <a:latin typeface="+mj-lt"/>
              <a:ea typeface="+mj-ea"/>
              <a:cs typeface="Arial" pitchFamily="34" charset="0"/>
            </a:endParaRPr>
          </a:p>
          <a:p>
            <a:pPr fontAlgn="auto">
              <a:spcBef>
                <a:spcPts val="0"/>
              </a:spcBef>
              <a:spcAft>
                <a:spcPts val="0"/>
              </a:spcAft>
              <a:defRPr/>
            </a:pPr>
            <a:r>
              <a:rPr lang="tr-TR" sz="3200" dirty="0">
                <a:solidFill>
                  <a:schemeClr val="bg2"/>
                </a:solidFill>
                <a:latin typeface="+mj-lt"/>
                <a:ea typeface="+mj-ea"/>
                <a:cs typeface="Arial" pitchFamily="34" charset="0"/>
              </a:rPr>
              <a:t>Uzun Basış</a:t>
            </a:r>
          </a:p>
          <a:p>
            <a:pPr fontAlgn="auto">
              <a:spcBef>
                <a:spcPts val="0"/>
              </a:spcBef>
              <a:spcAft>
                <a:spcPts val="0"/>
              </a:spcAft>
              <a:defRPr/>
            </a:pPr>
            <a:r>
              <a:rPr lang="tr-TR" sz="3200" dirty="0">
                <a:solidFill>
                  <a:schemeClr val="bg2"/>
                </a:solidFill>
                <a:latin typeface="+mj-lt"/>
                <a:ea typeface="+mj-ea"/>
                <a:cs typeface="Arial" pitchFamily="34" charset="0"/>
              </a:rPr>
              <a:t>Mesaj 2</a:t>
            </a:r>
          </a:p>
        </p:txBody>
      </p:sp>
      <p:sp>
        <p:nvSpPr>
          <p:cNvPr id="12" name="TextBox 11"/>
          <p:cNvSpPr txBox="1"/>
          <p:nvPr/>
        </p:nvSpPr>
        <p:spPr>
          <a:xfrm rot="1408283" flipH="1">
            <a:off x="3324543" y="2850188"/>
            <a:ext cx="1247457" cy="14465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tr-TR" sz="8800" dirty="0">
                <a:solidFill>
                  <a:schemeClr val="bg1"/>
                </a:solidFill>
                <a:effectLst>
                  <a:glow rad="139700">
                    <a:schemeClr val="accent6">
                      <a:satMod val="175000"/>
                      <a:alpha val="40000"/>
                    </a:schemeClr>
                  </a:glow>
                </a:effectLst>
                <a:latin typeface="Arial" pitchFamily="34" charset="0"/>
                <a:cs typeface="Arial" pitchFamily="34" charset="0"/>
                <a:sym typeface="Wingdings"/>
              </a:rPr>
              <a:t></a:t>
            </a:r>
            <a:endParaRPr lang="tr-TR" sz="8800" dirty="0">
              <a:solidFill>
                <a:schemeClr val="bg1"/>
              </a:solidFill>
              <a:effectLst>
                <a:glow rad="139700">
                  <a:schemeClr val="accent6">
                    <a:satMod val="175000"/>
                    <a:alpha val="40000"/>
                  </a:schemeClr>
                </a:glow>
              </a:effectLst>
              <a:latin typeface="Arial" pitchFamily="34" charset="0"/>
              <a:cs typeface="Arial" pitchFamily="34" charset="0"/>
            </a:endParaRPr>
          </a:p>
        </p:txBody>
      </p:sp>
      <p:sp>
        <p:nvSpPr>
          <p:cNvPr id="9" name="Title 3"/>
          <p:cNvSpPr txBox="1">
            <a:spLocks/>
          </p:cNvSpPr>
          <p:nvPr/>
        </p:nvSpPr>
        <p:spPr>
          <a:xfrm>
            <a:off x="3048000" y="301824"/>
            <a:ext cx="2432076" cy="1323439"/>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4000" b="1" dirty="0">
                <a:solidFill>
                  <a:schemeClr val="bg2"/>
                </a:solidFill>
                <a:latin typeface="+mn-lt"/>
                <a:cs typeface="+mn-cs"/>
              </a:rPr>
              <a:t>Daha hızlı!</a:t>
            </a:r>
          </a:p>
          <a:p>
            <a:pPr fontAlgn="auto">
              <a:spcAft>
                <a:spcPts val="0"/>
              </a:spcAft>
              <a:defRPr/>
            </a:pPr>
            <a:r>
              <a:rPr lang="tr-TR" sz="4000" b="1" dirty="0">
                <a:solidFill>
                  <a:schemeClr val="bg2"/>
                </a:solidFill>
                <a:latin typeface="+mn-lt"/>
                <a:cs typeface="+mn-cs"/>
              </a:rPr>
              <a:t>IMPRES</a:t>
            </a:r>
          </a:p>
        </p:txBody>
      </p:sp>
      <p:pic>
        <p:nvPicPr>
          <p:cNvPr id="64519"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35" presetClass="path" presetSubtype="0" repeatCount="indefinite" accel="50000" autoRev="1" fill="hold" nodeType="withEffect">
                                  <p:stCondLst>
                                    <p:cond delay="0"/>
                                  </p:stCondLst>
                                  <p:childTnLst>
                                    <p:animMotion origin="layout" path="M -8.33333E-7 -2.79371E-6 L 0.06823 0.04186 " pathEditMode="relative" rAng="0" ptsTypes="AA">
                                      <p:cBhvr>
                                        <p:cTn id="9" dur="1000" fill="hold"/>
                                        <p:tgtEl>
                                          <p:spTgt spid="12"/>
                                        </p:tgtEl>
                                        <p:attrNameLst>
                                          <p:attrName>ppt_x</p:attrName>
                                          <p:attrName>ppt_y</p:attrName>
                                        </p:attrNameLst>
                                      </p:cBhvr>
                                      <p:rCtr x="34"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C:\Users\Erdal Nohut\Pictures\DP360Xekrankeypad.png"/>
          <p:cNvPicPr>
            <a:picLocks noChangeAspect="1" noChangeArrowheads="1"/>
          </p:cNvPicPr>
          <p:nvPr/>
        </p:nvPicPr>
        <p:blipFill>
          <a:blip r:embed="rId3">
            <a:clrChange>
              <a:clrFrom>
                <a:srgbClr val="FFFFFF"/>
              </a:clrFrom>
              <a:clrTo>
                <a:srgbClr val="FFFFFF">
                  <a:alpha val="0"/>
                </a:srgbClr>
              </a:clrTo>
            </a:clrChange>
          </a:blip>
          <a:srcRect b="2795"/>
          <a:stretch>
            <a:fillRect/>
          </a:stretch>
        </p:blipFill>
        <p:spPr bwMode="auto">
          <a:xfrm>
            <a:off x="1143000" y="-990600"/>
            <a:ext cx="2571750" cy="9128125"/>
          </a:xfrm>
          <a:prstGeom prst="rect">
            <a:avLst/>
          </a:prstGeom>
          <a:noFill/>
          <a:effectLst>
            <a:outerShdw blurRad="50800" dist="596900" dir="17400000" algn="bl" rotWithShape="0">
              <a:prstClr val="black">
                <a:alpha val="40000"/>
              </a:prstClr>
            </a:outerShdw>
          </a:effectLst>
        </p:spPr>
      </p:pic>
      <p:grpSp>
        <p:nvGrpSpPr>
          <p:cNvPr id="3" name="Group 13"/>
          <p:cNvGrpSpPr>
            <a:grpSpLocks/>
          </p:cNvGrpSpPr>
          <p:nvPr/>
        </p:nvGrpSpPr>
        <p:grpSpPr bwMode="auto">
          <a:xfrm>
            <a:off x="1143000" y="2716213"/>
            <a:ext cx="3214688" cy="3284537"/>
            <a:chOff x="2643174" y="2716207"/>
            <a:chExt cx="3214710" cy="3284562"/>
          </a:xfrm>
        </p:grpSpPr>
        <p:sp>
          <p:nvSpPr>
            <p:cNvPr id="4" name="Oval 3"/>
            <p:cNvSpPr/>
            <p:nvPr/>
          </p:nvSpPr>
          <p:spPr>
            <a:xfrm>
              <a:off x="2643174" y="2716207"/>
              <a:ext cx="3214710" cy="3284562"/>
            </a:xfrm>
            <a:prstGeom prst="ellipse">
              <a:avLst/>
            </a:prstGeom>
            <a:noFill/>
            <a:ln w="127000">
              <a:solidFill>
                <a:srgbClr val="FF3300">
                  <a:alpha val="58039"/>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 name="Oval 4"/>
            <p:cNvSpPr/>
            <p:nvPr/>
          </p:nvSpPr>
          <p:spPr>
            <a:xfrm>
              <a:off x="3128952" y="3119435"/>
              <a:ext cx="2300304" cy="2466994"/>
            </a:xfrm>
            <a:prstGeom prst="ellipse">
              <a:avLst/>
            </a:prstGeom>
            <a:noFill/>
            <a:ln w="127000">
              <a:solidFill>
                <a:srgbClr val="FF3300">
                  <a:alpha val="58039"/>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Oval 5"/>
            <p:cNvSpPr/>
            <p:nvPr/>
          </p:nvSpPr>
          <p:spPr>
            <a:xfrm>
              <a:off x="3500430" y="3616326"/>
              <a:ext cx="1600211" cy="1533537"/>
            </a:xfrm>
            <a:prstGeom prst="ellipse">
              <a:avLst/>
            </a:prstGeom>
            <a:noFill/>
            <a:ln w="127000">
              <a:solidFill>
                <a:srgbClr val="FF3300">
                  <a:alpha val="58039"/>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Oval 6"/>
            <p:cNvSpPr/>
            <p:nvPr/>
          </p:nvSpPr>
          <p:spPr>
            <a:xfrm>
              <a:off x="4024308" y="4151318"/>
              <a:ext cx="360365" cy="360365"/>
            </a:xfrm>
            <a:prstGeom prst="ellipse">
              <a:avLst/>
            </a:prstGeom>
            <a:solidFill>
              <a:srgbClr val="FF0000"/>
            </a:solidFill>
            <a:ln w="53975">
              <a:solidFill>
                <a:srgbClr val="FF3300">
                  <a:alpha val="58039"/>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sp>
        <p:nvSpPr>
          <p:cNvPr id="12" name="Snip Single Corner Rectangle 11"/>
          <p:cNvSpPr/>
          <p:nvPr/>
        </p:nvSpPr>
        <p:spPr>
          <a:xfrm>
            <a:off x="4629150" y="2322533"/>
            <a:ext cx="4300568" cy="3111460"/>
          </a:xfrm>
          <a:prstGeom prst="snip1Rect">
            <a:avLst/>
          </a:prstGeom>
          <a:noFill/>
          <a:ln/>
        </p:spPr>
        <p:style>
          <a:lnRef idx="0">
            <a:schemeClr val="accent6"/>
          </a:lnRef>
          <a:fillRef idx="3">
            <a:schemeClr val="accent6"/>
          </a:fillRef>
          <a:effectRef idx="3">
            <a:schemeClr val="accent6"/>
          </a:effectRef>
          <a:fontRef idx="minor">
            <a:schemeClr val="lt1"/>
          </a:fontRef>
        </p:style>
        <p:txBody>
          <a:bodyPr anchor="ctr">
            <a:spAutoFit/>
          </a:bodyPr>
          <a:lstStyle/>
          <a:p>
            <a:pPr fontAlgn="auto">
              <a:spcBef>
                <a:spcPts val="0"/>
              </a:spcBef>
              <a:spcAft>
                <a:spcPts val="0"/>
              </a:spcAft>
              <a:defRPr/>
            </a:pPr>
            <a:r>
              <a:rPr lang="tr-TR" sz="3600" dirty="0">
                <a:solidFill>
                  <a:srgbClr val="FFFF00"/>
                </a:solidFill>
                <a:latin typeface="+mj-lt"/>
                <a:cs typeface="Arial" pitchFamily="34" charset="0"/>
              </a:rPr>
              <a:t>Dahili GPS</a:t>
            </a:r>
          </a:p>
          <a:p>
            <a:pPr fontAlgn="auto">
              <a:spcBef>
                <a:spcPts val="0"/>
              </a:spcBef>
              <a:spcAft>
                <a:spcPts val="0"/>
              </a:spcAft>
              <a:defRPr/>
            </a:pPr>
            <a:r>
              <a:rPr lang="tr-TR" sz="3600" dirty="0">
                <a:solidFill>
                  <a:srgbClr val="FFFF00"/>
                </a:solidFill>
                <a:latin typeface="+mj-lt"/>
                <a:cs typeface="Arial" pitchFamily="34" charset="0"/>
              </a:rPr>
              <a:t>DP3401 / DP3601</a:t>
            </a:r>
          </a:p>
          <a:p>
            <a:pPr fontAlgn="auto">
              <a:spcBef>
                <a:spcPts val="0"/>
              </a:spcBef>
              <a:spcAft>
                <a:spcPts val="0"/>
              </a:spcAft>
              <a:defRPr/>
            </a:pPr>
            <a:r>
              <a:rPr lang="tr-TR" sz="3600" dirty="0">
                <a:solidFill>
                  <a:srgbClr val="FFFF00"/>
                </a:solidFill>
                <a:latin typeface="+mj-lt"/>
                <a:cs typeface="Arial" pitchFamily="34" charset="0"/>
              </a:rPr>
              <a:t>DM3401 / DM3601</a:t>
            </a:r>
          </a:p>
          <a:p>
            <a:pPr fontAlgn="auto">
              <a:spcBef>
                <a:spcPts val="0"/>
              </a:spcBef>
              <a:spcAft>
                <a:spcPts val="0"/>
              </a:spcAft>
              <a:defRPr/>
            </a:pPr>
            <a:r>
              <a:rPr lang="tr-TR" sz="3600" dirty="0">
                <a:solidFill>
                  <a:srgbClr val="FFFF00"/>
                </a:solidFill>
                <a:latin typeface="+mj-lt"/>
                <a:cs typeface="Arial" pitchFamily="34" charset="0"/>
              </a:rPr>
              <a:t>DM4401 / DM4601</a:t>
            </a:r>
          </a:p>
          <a:p>
            <a:pPr fontAlgn="auto">
              <a:spcBef>
                <a:spcPts val="0"/>
              </a:spcBef>
              <a:spcAft>
                <a:spcPts val="0"/>
              </a:spcAft>
              <a:defRPr/>
            </a:pPr>
            <a:r>
              <a:rPr lang="tr-TR" sz="3600" dirty="0">
                <a:solidFill>
                  <a:srgbClr val="FFFF00"/>
                </a:solidFill>
                <a:latin typeface="+mj-lt"/>
                <a:cs typeface="Arial" pitchFamily="34" charset="0"/>
              </a:rPr>
              <a:t>Modellerinde</a:t>
            </a:r>
          </a:p>
        </p:txBody>
      </p:sp>
      <p:sp>
        <p:nvSpPr>
          <p:cNvPr id="11" name="Title 3"/>
          <p:cNvSpPr txBox="1">
            <a:spLocks/>
          </p:cNvSpPr>
          <p:nvPr/>
        </p:nvSpPr>
        <p:spPr>
          <a:xfrm>
            <a:off x="4267200" y="959079"/>
            <a:ext cx="3381310" cy="923330"/>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5400" b="1" dirty="0">
                <a:solidFill>
                  <a:schemeClr val="bg2"/>
                </a:solidFill>
                <a:latin typeface="+mn-lt"/>
                <a:cs typeface="+mn-cs"/>
              </a:rPr>
              <a:t>Neredeler?</a:t>
            </a:r>
            <a:endParaRPr lang="tr-TR" sz="4400" b="1" dirty="0">
              <a:solidFill>
                <a:schemeClr val="bg2"/>
              </a:solidFill>
              <a:latin typeface="+mn-lt"/>
              <a:cs typeface="+mn-cs"/>
            </a:endParaRPr>
          </a:p>
        </p:txBody>
      </p:sp>
      <p:pic>
        <p:nvPicPr>
          <p:cNvPr id="6656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
        <p:nvSpPr>
          <p:cNvPr id="13314" name="TextBox 6"/>
          <p:cNvSpPr txBox="1">
            <a:spLocks noChangeArrowheads="1"/>
          </p:cNvSpPr>
          <p:nvPr/>
        </p:nvSpPr>
        <p:spPr bwMode="auto">
          <a:xfrm>
            <a:off x="554038" y="2781300"/>
            <a:ext cx="7972425" cy="1200150"/>
          </a:xfrm>
          <a:prstGeom prst="rect">
            <a:avLst/>
          </a:prstGeom>
          <a:noFill/>
          <a:ln w="9525">
            <a:noFill/>
            <a:miter lim="800000"/>
            <a:headEnd/>
            <a:tailEnd/>
          </a:ln>
        </p:spPr>
        <p:txBody>
          <a:bodyPr wrap="none">
            <a:spAutoFit/>
          </a:bodyPr>
          <a:lstStyle/>
          <a:p>
            <a:pPr algn="ctr"/>
            <a:r>
              <a:rPr lang="tr-TR" sz="7200" i="1">
                <a:solidFill>
                  <a:schemeClr val="bg2"/>
                </a:solidFill>
                <a:latin typeface="Calibri" pitchFamily="34" charset="0"/>
              </a:rPr>
              <a:t>Mototrbo re-fresher!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4"/>
          <p:cNvSpPr>
            <a:spLocks noGrp="1"/>
          </p:cNvSpPr>
          <p:nvPr>
            <p:ph type="title"/>
          </p:nvPr>
        </p:nvSpPr>
        <p:spPr/>
        <p:txBody>
          <a:bodyPr/>
          <a:lstStyle/>
          <a:p>
            <a:pPr eaLnBrk="1" hangingPunct="1"/>
            <a:endParaRPr lang="tr-TR" smtClean="0"/>
          </a:p>
        </p:txBody>
      </p:sp>
      <p:pic>
        <p:nvPicPr>
          <p:cNvPr id="68610" name="Picture 5"/>
          <p:cNvPicPr>
            <a:picLocks noChangeAspect="1" noChangeArrowheads="1"/>
          </p:cNvPicPr>
          <p:nvPr/>
        </p:nvPicPr>
        <p:blipFill>
          <a:blip r:embed="rId3"/>
          <a:srcRect/>
          <a:stretch>
            <a:fillRect/>
          </a:stretch>
        </p:blipFill>
        <p:spPr bwMode="auto">
          <a:xfrm>
            <a:off x="157163" y="473075"/>
            <a:ext cx="8829675" cy="6200775"/>
          </a:xfrm>
          <a:prstGeom prst="rect">
            <a:avLst/>
          </a:prstGeom>
          <a:noFill/>
          <a:ln w="9525">
            <a:noFill/>
            <a:miter lim="800000"/>
            <a:headEnd/>
            <a:tailEnd/>
          </a:ln>
        </p:spPr>
      </p:pic>
      <p:grpSp>
        <p:nvGrpSpPr>
          <p:cNvPr id="2" name="Group 5"/>
          <p:cNvGrpSpPr>
            <a:grpSpLocks/>
          </p:cNvGrpSpPr>
          <p:nvPr/>
        </p:nvGrpSpPr>
        <p:grpSpPr bwMode="auto">
          <a:xfrm>
            <a:off x="4929188" y="3000375"/>
            <a:ext cx="1357312" cy="1570038"/>
            <a:chOff x="2643174" y="2716207"/>
            <a:chExt cx="3214710" cy="3284562"/>
          </a:xfrm>
        </p:grpSpPr>
        <p:sp>
          <p:nvSpPr>
            <p:cNvPr id="7" name="Oval 6"/>
            <p:cNvSpPr/>
            <p:nvPr/>
          </p:nvSpPr>
          <p:spPr>
            <a:xfrm>
              <a:off x="2643174" y="2716207"/>
              <a:ext cx="3214710" cy="3284562"/>
            </a:xfrm>
            <a:prstGeom prst="ellipse">
              <a:avLst/>
            </a:prstGeom>
            <a:noFill/>
            <a:ln w="127000">
              <a:solidFill>
                <a:srgbClr val="FF3300">
                  <a:alpha val="58039"/>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8" name="Oval 7"/>
            <p:cNvSpPr/>
            <p:nvPr/>
          </p:nvSpPr>
          <p:spPr>
            <a:xfrm>
              <a:off x="3128199" y="3121380"/>
              <a:ext cx="2301056" cy="2464251"/>
            </a:xfrm>
            <a:prstGeom prst="ellipse">
              <a:avLst/>
            </a:prstGeom>
            <a:noFill/>
            <a:ln w="127000">
              <a:solidFill>
                <a:srgbClr val="FF3300">
                  <a:alpha val="58039"/>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9" name="Oval 8"/>
            <p:cNvSpPr/>
            <p:nvPr/>
          </p:nvSpPr>
          <p:spPr>
            <a:xfrm>
              <a:off x="3500430" y="3616224"/>
              <a:ext cx="1601716" cy="1534345"/>
            </a:xfrm>
            <a:prstGeom prst="ellipse">
              <a:avLst/>
            </a:prstGeom>
            <a:noFill/>
            <a:ln w="127000">
              <a:solidFill>
                <a:srgbClr val="FF3300">
                  <a:alpha val="58039"/>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0" name="Oval 9"/>
            <p:cNvSpPr/>
            <p:nvPr/>
          </p:nvSpPr>
          <p:spPr>
            <a:xfrm>
              <a:off x="4023055" y="4150919"/>
              <a:ext cx="360950" cy="362000"/>
            </a:xfrm>
            <a:prstGeom prst="ellipse">
              <a:avLst/>
            </a:prstGeom>
            <a:solidFill>
              <a:srgbClr val="FF0000"/>
            </a:solidFill>
            <a:ln w="53975">
              <a:solidFill>
                <a:srgbClr val="FF3300">
                  <a:alpha val="58039"/>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990600"/>
            <a:ext cx="6553200" cy="944563"/>
          </a:xfrm>
        </p:spPr>
        <p:txBody>
          <a:bodyPr rtlCol="0">
            <a:normAutofit fontScale="90000"/>
          </a:bodyPr>
          <a:lstStyle/>
          <a:p>
            <a:pPr eaLnBrk="1" fontAlgn="auto" hangingPunct="1">
              <a:spcAft>
                <a:spcPts val="0"/>
              </a:spcAft>
              <a:defRPr/>
            </a:pPr>
            <a:r>
              <a:rPr lang="tr-TR" b="0" dirty="0" smtClean="0">
                <a:solidFill>
                  <a:schemeClr val="bg2"/>
                </a:solidFill>
                <a:latin typeface="+mj-lt"/>
              </a:rPr>
              <a:t>1 Röle = 2 Kanal </a:t>
            </a:r>
            <a:br>
              <a:rPr lang="tr-TR" b="0" dirty="0" smtClean="0">
                <a:solidFill>
                  <a:schemeClr val="bg2"/>
                </a:solidFill>
                <a:latin typeface="+mj-lt"/>
              </a:rPr>
            </a:br>
            <a:r>
              <a:rPr lang="tr-TR" b="0" dirty="0" smtClean="0">
                <a:solidFill>
                  <a:schemeClr val="bg2"/>
                </a:solidFill>
                <a:latin typeface="+mj-lt"/>
              </a:rPr>
              <a:t>%40</a:t>
            </a:r>
            <a:r>
              <a:rPr lang="tr-TR" sz="2700" b="0" i="1" dirty="0" smtClean="0">
                <a:solidFill>
                  <a:schemeClr val="bg2"/>
                </a:solidFill>
                <a:latin typeface="+mj-lt"/>
              </a:rPr>
              <a:t>’e varan</a:t>
            </a:r>
            <a:r>
              <a:rPr lang="tr-TR" b="0" dirty="0" smtClean="0">
                <a:solidFill>
                  <a:schemeClr val="bg2"/>
                </a:solidFill>
                <a:latin typeface="+mj-lt"/>
              </a:rPr>
              <a:t> Batarya Tasarrufu</a:t>
            </a:r>
            <a:endParaRPr lang="tr-TR" b="0" dirty="0">
              <a:solidFill>
                <a:schemeClr val="bg2"/>
              </a:solidFill>
              <a:latin typeface="+mj-lt"/>
            </a:endParaRPr>
          </a:p>
        </p:txBody>
      </p:sp>
      <p:sp>
        <p:nvSpPr>
          <p:cNvPr id="4" name="Rectangle 24"/>
          <p:cNvSpPr>
            <a:spLocks noChangeArrowheads="1"/>
          </p:cNvSpPr>
          <p:nvPr/>
        </p:nvSpPr>
        <p:spPr bwMode="auto">
          <a:xfrm>
            <a:off x="1103321" y="2500306"/>
            <a:ext cx="936625" cy="703263"/>
          </a:xfrm>
          <a:prstGeom prst="rect">
            <a:avLst/>
          </a:prstGeom>
          <a:solidFill>
            <a:schemeClr val="tx2">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 name="Rectangle 32"/>
          <p:cNvSpPr>
            <a:spLocks noChangeArrowheads="1"/>
          </p:cNvSpPr>
          <p:nvPr/>
        </p:nvSpPr>
        <p:spPr bwMode="auto">
          <a:xfrm>
            <a:off x="2039946" y="2500306"/>
            <a:ext cx="936625" cy="703263"/>
          </a:xfrm>
          <a:prstGeom prst="rect">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33"/>
          <p:cNvSpPr>
            <a:spLocks noChangeArrowheads="1"/>
          </p:cNvSpPr>
          <p:nvPr/>
        </p:nvSpPr>
        <p:spPr bwMode="auto">
          <a:xfrm>
            <a:off x="2976571" y="2500306"/>
            <a:ext cx="936625" cy="703263"/>
          </a:xfrm>
          <a:prstGeom prst="rect">
            <a:avLst/>
          </a:prstGeom>
          <a:solidFill>
            <a:schemeClr val="tx2">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Rectangle 34"/>
          <p:cNvSpPr>
            <a:spLocks noChangeArrowheads="1"/>
          </p:cNvSpPr>
          <p:nvPr/>
        </p:nvSpPr>
        <p:spPr bwMode="auto">
          <a:xfrm>
            <a:off x="3913196" y="2500306"/>
            <a:ext cx="936625" cy="703263"/>
          </a:xfrm>
          <a:prstGeom prst="rect">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8" name="Rectangle 35"/>
          <p:cNvSpPr>
            <a:spLocks noChangeArrowheads="1"/>
          </p:cNvSpPr>
          <p:nvPr/>
        </p:nvSpPr>
        <p:spPr bwMode="auto">
          <a:xfrm>
            <a:off x="4849821" y="2500306"/>
            <a:ext cx="936625" cy="703263"/>
          </a:xfrm>
          <a:prstGeom prst="rect">
            <a:avLst/>
          </a:prstGeom>
          <a:solidFill>
            <a:schemeClr val="tx2">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9" name="Rectangle 36"/>
          <p:cNvSpPr>
            <a:spLocks noChangeArrowheads="1"/>
          </p:cNvSpPr>
          <p:nvPr/>
        </p:nvSpPr>
        <p:spPr bwMode="auto">
          <a:xfrm>
            <a:off x="5786446" y="2500306"/>
            <a:ext cx="936625" cy="703263"/>
          </a:xfrm>
          <a:prstGeom prst="rect">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0" name="Rectangle 37"/>
          <p:cNvSpPr>
            <a:spLocks noChangeArrowheads="1"/>
          </p:cNvSpPr>
          <p:nvPr/>
        </p:nvSpPr>
        <p:spPr bwMode="auto">
          <a:xfrm>
            <a:off x="6723071" y="2500306"/>
            <a:ext cx="936625" cy="703263"/>
          </a:xfrm>
          <a:prstGeom prst="rect">
            <a:avLst/>
          </a:prstGeom>
          <a:solidFill>
            <a:schemeClr val="tx2">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AutoShape 38"/>
          <p:cNvSpPr>
            <a:spLocks noChangeArrowheads="1"/>
          </p:cNvSpPr>
          <p:nvPr/>
        </p:nvSpPr>
        <p:spPr bwMode="auto">
          <a:xfrm>
            <a:off x="7648584" y="2489194"/>
            <a:ext cx="936625" cy="709612"/>
          </a:xfrm>
          <a:prstGeom prst="homePlate">
            <a:avLst>
              <a:gd name="adj" fmla="val 32998"/>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12" name="Picture 39" descr="MOTOTRBO_Port_Plain_R"/>
          <p:cNvPicPr>
            <a:picLocks noChangeAspect="1" noChangeArrowheads="1"/>
          </p:cNvPicPr>
          <p:nvPr/>
        </p:nvPicPr>
        <p:blipFill>
          <a:blip r:embed="rId3" cstate="print"/>
          <a:srcRect/>
          <a:stretch>
            <a:fillRect/>
          </a:stretch>
        </p:blipFill>
        <p:spPr bwMode="auto">
          <a:xfrm>
            <a:off x="2187584" y="3413119"/>
            <a:ext cx="517525" cy="1373187"/>
          </a:xfrm>
          <a:prstGeom prst="rect">
            <a:avLst/>
          </a:prstGeom>
          <a:solidFill>
            <a:schemeClr val="accent6">
              <a:lumMod val="40000"/>
              <a:lumOff val="60000"/>
            </a:schemeClr>
          </a:solidFill>
          <a:effectLst>
            <a:softEdge rad="63500"/>
          </a:effectLst>
        </p:spPr>
      </p:pic>
      <p:pic>
        <p:nvPicPr>
          <p:cNvPr id="13" name="Picture 40" descr="MOTOTRBO_Port_Plain_R"/>
          <p:cNvPicPr>
            <a:picLocks noChangeAspect="1" noChangeArrowheads="1"/>
          </p:cNvPicPr>
          <p:nvPr/>
        </p:nvPicPr>
        <p:blipFill>
          <a:blip r:embed="rId3" cstate="print"/>
          <a:srcRect/>
          <a:stretch>
            <a:fillRect/>
          </a:stretch>
        </p:blipFill>
        <p:spPr bwMode="auto">
          <a:xfrm>
            <a:off x="3179771" y="3413119"/>
            <a:ext cx="517525" cy="1373187"/>
          </a:xfrm>
          <a:prstGeom prst="rect">
            <a:avLst/>
          </a:prstGeom>
          <a:solidFill>
            <a:schemeClr val="tx2">
              <a:lumMod val="20000"/>
              <a:lumOff val="80000"/>
            </a:schemeClr>
          </a:solidFill>
          <a:effectLst>
            <a:softEdge rad="63500"/>
          </a:effectLst>
        </p:spPr>
      </p:pic>
      <p:pic>
        <p:nvPicPr>
          <p:cNvPr id="14" name="Picture 41" descr="MOTOTRBO_Port_Plain_R"/>
          <p:cNvPicPr>
            <a:picLocks noChangeAspect="1" noChangeArrowheads="1"/>
          </p:cNvPicPr>
          <p:nvPr/>
        </p:nvPicPr>
        <p:blipFill>
          <a:blip r:embed="rId3" cstate="print"/>
          <a:srcRect/>
          <a:stretch>
            <a:fillRect/>
          </a:stretch>
        </p:blipFill>
        <p:spPr bwMode="auto">
          <a:xfrm>
            <a:off x="4084646" y="3413119"/>
            <a:ext cx="517525" cy="1373187"/>
          </a:xfrm>
          <a:prstGeom prst="rect">
            <a:avLst/>
          </a:prstGeom>
          <a:solidFill>
            <a:schemeClr val="accent6">
              <a:lumMod val="40000"/>
              <a:lumOff val="60000"/>
            </a:schemeClr>
          </a:solidFill>
          <a:effectLst>
            <a:softEdge rad="63500"/>
          </a:effectLst>
        </p:spPr>
      </p:pic>
      <p:pic>
        <p:nvPicPr>
          <p:cNvPr id="15" name="Picture 42" descr="MOTOTRBO_Port_Plain_R"/>
          <p:cNvPicPr>
            <a:picLocks noChangeAspect="1" noChangeArrowheads="1"/>
          </p:cNvPicPr>
          <p:nvPr/>
        </p:nvPicPr>
        <p:blipFill>
          <a:blip r:embed="rId3" cstate="print"/>
          <a:srcRect/>
          <a:stretch>
            <a:fillRect/>
          </a:stretch>
        </p:blipFill>
        <p:spPr bwMode="auto">
          <a:xfrm>
            <a:off x="5076834" y="3413119"/>
            <a:ext cx="517525" cy="1373187"/>
          </a:xfrm>
          <a:prstGeom prst="rect">
            <a:avLst/>
          </a:prstGeom>
          <a:solidFill>
            <a:schemeClr val="tx2">
              <a:lumMod val="20000"/>
              <a:lumOff val="80000"/>
            </a:schemeClr>
          </a:solidFill>
          <a:effectLst>
            <a:softEdge rad="63500"/>
          </a:effectLst>
        </p:spPr>
      </p:pic>
      <p:pic>
        <p:nvPicPr>
          <p:cNvPr id="16" name="Picture 43" descr="MOTOTRBO_Port_Plain_R"/>
          <p:cNvPicPr>
            <a:picLocks noChangeAspect="1" noChangeArrowheads="1"/>
          </p:cNvPicPr>
          <p:nvPr/>
        </p:nvPicPr>
        <p:blipFill>
          <a:blip r:embed="rId3" cstate="print"/>
          <a:srcRect/>
          <a:stretch>
            <a:fillRect/>
          </a:stretch>
        </p:blipFill>
        <p:spPr bwMode="auto">
          <a:xfrm>
            <a:off x="5980121" y="3413119"/>
            <a:ext cx="517525" cy="1373187"/>
          </a:xfrm>
          <a:prstGeom prst="rect">
            <a:avLst/>
          </a:prstGeom>
          <a:solidFill>
            <a:schemeClr val="accent6">
              <a:lumMod val="40000"/>
              <a:lumOff val="60000"/>
            </a:schemeClr>
          </a:solidFill>
          <a:effectLst>
            <a:softEdge rad="63500"/>
          </a:effectLst>
        </p:spPr>
      </p:pic>
      <p:pic>
        <p:nvPicPr>
          <p:cNvPr id="17" name="Picture 44" descr="MOTOTRBO_Port_Plain_R"/>
          <p:cNvPicPr>
            <a:picLocks noChangeAspect="1" noChangeArrowheads="1"/>
          </p:cNvPicPr>
          <p:nvPr/>
        </p:nvPicPr>
        <p:blipFill>
          <a:blip r:embed="rId3" cstate="print"/>
          <a:srcRect/>
          <a:stretch>
            <a:fillRect/>
          </a:stretch>
        </p:blipFill>
        <p:spPr bwMode="auto">
          <a:xfrm>
            <a:off x="6972309" y="3413119"/>
            <a:ext cx="517525" cy="1373187"/>
          </a:xfrm>
          <a:prstGeom prst="rect">
            <a:avLst/>
          </a:prstGeom>
          <a:solidFill>
            <a:schemeClr val="tx2">
              <a:lumMod val="20000"/>
              <a:lumOff val="80000"/>
            </a:schemeClr>
          </a:solidFill>
          <a:effectLst>
            <a:softEdge rad="63500"/>
          </a:effectLst>
        </p:spPr>
      </p:pic>
      <p:pic>
        <p:nvPicPr>
          <p:cNvPr id="18" name="Picture 45" descr="MOTOTRBO_Port_Plain_R"/>
          <p:cNvPicPr>
            <a:picLocks noChangeAspect="1" noChangeArrowheads="1"/>
          </p:cNvPicPr>
          <p:nvPr/>
        </p:nvPicPr>
        <p:blipFill>
          <a:blip r:embed="rId3" cstate="print"/>
          <a:srcRect/>
          <a:stretch>
            <a:fillRect/>
          </a:stretch>
        </p:blipFill>
        <p:spPr bwMode="auto">
          <a:xfrm>
            <a:off x="1284296" y="3413119"/>
            <a:ext cx="517525" cy="1373187"/>
          </a:xfrm>
          <a:prstGeom prst="rect">
            <a:avLst/>
          </a:prstGeom>
          <a:solidFill>
            <a:schemeClr val="tx2">
              <a:lumMod val="20000"/>
              <a:lumOff val="80000"/>
            </a:schemeClr>
          </a:solidFill>
          <a:effectLst>
            <a:softEdge rad="63500"/>
          </a:effectLst>
        </p:spPr>
      </p:pic>
      <p:pic>
        <p:nvPicPr>
          <p:cNvPr id="19" name="Picture 46" descr="MOTOTRBO_Port_Plain_R"/>
          <p:cNvPicPr>
            <a:picLocks noChangeAspect="1" noChangeArrowheads="1"/>
          </p:cNvPicPr>
          <p:nvPr/>
        </p:nvPicPr>
        <p:blipFill>
          <a:blip r:embed="rId3" cstate="print"/>
          <a:srcRect/>
          <a:stretch>
            <a:fillRect/>
          </a:stretch>
        </p:blipFill>
        <p:spPr bwMode="auto">
          <a:xfrm>
            <a:off x="7853371" y="3413119"/>
            <a:ext cx="517525" cy="1373187"/>
          </a:xfrm>
          <a:prstGeom prst="rect">
            <a:avLst/>
          </a:prstGeom>
          <a:solidFill>
            <a:schemeClr val="accent6">
              <a:lumMod val="40000"/>
              <a:lumOff val="60000"/>
            </a:schemeClr>
          </a:solidFill>
          <a:effectLst>
            <a:softEdge rad="63500"/>
          </a:effectLst>
        </p:spPr>
      </p:pic>
      <p:sp>
        <p:nvSpPr>
          <p:cNvPr id="70690" name="Text Box 50"/>
          <p:cNvSpPr txBox="1">
            <a:spLocks noChangeArrowheads="1"/>
          </p:cNvSpPr>
          <p:nvPr/>
        </p:nvSpPr>
        <p:spPr bwMode="auto">
          <a:xfrm rot="-5400000">
            <a:off x="391319" y="2636044"/>
            <a:ext cx="744538" cy="304800"/>
          </a:xfrm>
          <a:prstGeom prst="rect">
            <a:avLst/>
          </a:prstGeom>
          <a:noFill/>
          <a:ln w="9525">
            <a:noFill/>
            <a:miter lim="800000"/>
            <a:headEnd/>
            <a:tailEnd/>
          </a:ln>
        </p:spPr>
        <p:txBody>
          <a:bodyPr>
            <a:spAutoFit/>
          </a:bodyPr>
          <a:lstStyle/>
          <a:p>
            <a:pPr algn="ctr"/>
            <a:r>
              <a:rPr lang="tr-TR" sz="1400" i="1">
                <a:solidFill>
                  <a:schemeClr val="bg2"/>
                </a:solidFill>
                <a:latin typeface="Calibri" pitchFamily="34" charset="0"/>
              </a:rPr>
              <a:t>F1</a:t>
            </a:r>
          </a:p>
        </p:txBody>
      </p:sp>
      <p:pic>
        <p:nvPicPr>
          <p:cNvPr id="21" name="Picture 20" descr="MOTOTRBO_Repeater_R"/>
          <p:cNvPicPr>
            <a:picLocks noChangeAspect="1" noChangeArrowheads="1"/>
          </p:cNvPicPr>
          <p:nvPr/>
        </p:nvPicPr>
        <p:blipFill>
          <a:blip r:embed="rId4" cstate="print"/>
          <a:srcRect/>
          <a:stretch>
            <a:fillRect/>
          </a:stretch>
        </p:blipFill>
        <p:spPr bwMode="auto">
          <a:xfrm>
            <a:off x="214282" y="2571744"/>
            <a:ext cx="1155700" cy="528637"/>
          </a:xfrm>
          <a:prstGeom prst="rect">
            <a:avLst/>
          </a:prstGeom>
          <a:noFill/>
          <a:ln w="9525">
            <a:noFill/>
            <a:miter lim="800000"/>
            <a:headEnd/>
            <a:tailEnd/>
          </a:ln>
          <a:effectLst>
            <a:glow rad="228600">
              <a:schemeClr val="accent2">
                <a:satMod val="175000"/>
                <a:alpha val="40000"/>
              </a:schemeClr>
            </a:glow>
          </a:effectLst>
        </p:spPr>
      </p:pic>
      <p:pic>
        <p:nvPicPr>
          <p:cNvPr id="7069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22" presetClass="entr" presetSubtype="8"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par>
                                <p:cTn id="50" presetID="22" presetClass="entr" presetSubtype="8"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r="51086"/>
          <a:stretch>
            <a:fillRect/>
          </a:stretch>
        </p:blipFill>
        <p:spPr bwMode="auto">
          <a:xfrm>
            <a:off x="1191577" y="304800"/>
            <a:ext cx="1094423" cy="7184612"/>
          </a:xfrm>
          <a:prstGeom prst="rect">
            <a:avLst/>
          </a:prstGeom>
          <a:noFill/>
          <a:effectLst>
            <a:glow rad="228600">
              <a:schemeClr val="accent3">
                <a:satMod val="175000"/>
                <a:alpha val="40000"/>
              </a:schemeClr>
            </a:glow>
          </a:effectLst>
        </p:spPr>
      </p:pic>
      <p:sp>
        <p:nvSpPr>
          <p:cNvPr id="5" name="Title 3"/>
          <p:cNvSpPr txBox="1">
            <a:spLocks/>
          </p:cNvSpPr>
          <p:nvPr/>
        </p:nvSpPr>
        <p:spPr>
          <a:xfrm>
            <a:off x="3581400" y="1371600"/>
            <a:ext cx="3714750" cy="1015663"/>
          </a:xfrm>
          <a:prstGeom prst="rect">
            <a:avLst/>
          </a:prstGeom>
          <a:noFill/>
        </p:spPr>
        <p:txBody>
          <a:bodyPr anchor="ctr">
            <a:spAutoFit/>
            <a:scene3d>
              <a:camera prst="perspectiveContrastingRightFacing"/>
              <a:lightRig rig="threePt" dir="t"/>
            </a:scene3d>
          </a:bodyPr>
          <a:lstStyle/>
          <a:p>
            <a:pPr fontAlgn="auto">
              <a:spcAft>
                <a:spcPts val="0"/>
              </a:spcAft>
              <a:defRPr/>
            </a:pPr>
            <a:r>
              <a:rPr lang="tr-TR" sz="6000" b="1" dirty="0">
                <a:solidFill>
                  <a:schemeClr val="bg2"/>
                </a:solidFill>
                <a:latin typeface="+mn-lt"/>
                <a:cs typeface="+mn-cs"/>
              </a:rPr>
              <a:t>Çift-yüzlü!</a:t>
            </a:r>
            <a:endParaRPr lang="tr-TR" sz="4800" b="1" dirty="0">
              <a:solidFill>
                <a:schemeClr val="bg2"/>
              </a:solidFill>
              <a:latin typeface="+mn-lt"/>
              <a:cs typeface="+mn-cs"/>
            </a:endParaRPr>
          </a:p>
        </p:txBody>
      </p:sp>
      <p:sp>
        <p:nvSpPr>
          <p:cNvPr id="6" name="Title 3"/>
          <p:cNvSpPr txBox="1">
            <a:spLocks/>
          </p:cNvSpPr>
          <p:nvPr/>
        </p:nvSpPr>
        <p:spPr>
          <a:xfrm>
            <a:off x="3657600" y="3354050"/>
            <a:ext cx="5105400" cy="1446550"/>
          </a:xfrm>
          <a:prstGeom prst="rect">
            <a:avLst/>
          </a:prstGeom>
          <a:noFill/>
        </p:spPr>
        <p:txBody>
          <a:bodyPr anchor="ctr">
            <a:spAutoFit/>
            <a:scene3d>
              <a:camera prst="perspectiveContrastingRightFacing"/>
              <a:lightRig rig="threePt" dir="t"/>
            </a:scene3d>
          </a:bodyPr>
          <a:lstStyle/>
          <a:p>
            <a:pPr fontAlgn="auto">
              <a:spcAft>
                <a:spcPts val="0"/>
              </a:spcAft>
              <a:defRPr/>
            </a:pPr>
            <a:r>
              <a:rPr lang="tr-TR" sz="4400" b="1" dirty="0">
                <a:solidFill>
                  <a:schemeClr val="bg2"/>
                </a:solidFill>
                <a:latin typeface="+mn-lt"/>
                <a:cs typeface="+mn-cs"/>
              </a:rPr>
              <a:t>Analog desteği ile </a:t>
            </a:r>
          </a:p>
          <a:p>
            <a:pPr fontAlgn="auto">
              <a:spcAft>
                <a:spcPts val="0"/>
              </a:spcAft>
              <a:defRPr/>
            </a:pPr>
            <a:r>
              <a:rPr lang="tr-TR" sz="4400" b="1" dirty="0">
                <a:solidFill>
                  <a:schemeClr val="bg2"/>
                </a:solidFill>
                <a:latin typeface="+mn-lt"/>
                <a:cs typeface="+mn-cs"/>
              </a:rPr>
              <a:t>Akıllı yatırım</a:t>
            </a:r>
          </a:p>
        </p:txBody>
      </p:sp>
      <p:pic>
        <p:nvPicPr>
          <p:cNvPr id="2" name="Picture 1" descr="C:\Users\Erdal Nohut\Pictures\DP360Xekrankeypad.png"/>
          <p:cNvPicPr>
            <a:picLocks noChangeAspect="1" noChangeArrowheads="1"/>
          </p:cNvPicPr>
          <p:nvPr/>
        </p:nvPicPr>
        <p:blipFill>
          <a:blip r:embed="rId3" cstate="print">
            <a:clrChange>
              <a:clrFrom>
                <a:srgbClr val="FFFFFF"/>
              </a:clrFrom>
              <a:clrTo>
                <a:srgbClr val="FFFFFF">
                  <a:alpha val="0"/>
                </a:srgbClr>
              </a:clrTo>
            </a:clrChange>
          </a:blip>
          <a:srcRect l="47408" b="2795"/>
          <a:stretch>
            <a:fillRect/>
          </a:stretch>
        </p:blipFill>
        <p:spPr bwMode="auto">
          <a:xfrm>
            <a:off x="2209800" y="-1430365"/>
            <a:ext cx="1352536" cy="9126565"/>
          </a:xfrm>
          <a:prstGeom prst="rect">
            <a:avLst/>
          </a:prstGeom>
          <a:noFill/>
          <a:effectLst>
            <a:glow rad="228600">
              <a:schemeClr val="accent2">
                <a:satMod val="175000"/>
                <a:alpha val="40000"/>
              </a:schemeClr>
            </a:glow>
          </a:effectLst>
        </p:spPr>
      </p:pic>
      <p:pic>
        <p:nvPicPr>
          <p:cNvPr id="72709"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81150" y="1643063"/>
            <a:ext cx="7086600" cy="3609975"/>
          </a:xfrm>
          <a:prstGeom prst="rect">
            <a:avLst/>
          </a:prstGeom>
          <a:noFill/>
          <a:ln w="9525">
            <a:noFill/>
            <a:miter lim="800000"/>
            <a:headEnd/>
            <a:tailEnd/>
          </a:ln>
        </p:spPr>
      </p:pic>
      <p:sp>
        <p:nvSpPr>
          <p:cNvPr id="9" name="TextBox 8"/>
          <p:cNvSpPr txBox="1"/>
          <p:nvPr/>
        </p:nvSpPr>
        <p:spPr>
          <a:xfrm>
            <a:off x="400050" y="1238250"/>
            <a:ext cx="3883025" cy="1108075"/>
          </a:xfrm>
          <a:prstGeom prst="rect">
            <a:avLst/>
          </a:prstGeom>
          <a:noFill/>
        </p:spPr>
        <p:txBody>
          <a:bodyPr wrap="none">
            <a:spAutoFit/>
          </a:bodyPr>
          <a:lstStyle/>
          <a:p>
            <a:pPr fontAlgn="auto">
              <a:spcBef>
                <a:spcPts val="0"/>
              </a:spcBef>
              <a:spcAft>
                <a:spcPts val="0"/>
              </a:spcAft>
              <a:defRPr/>
            </a:pPr>
            <a:r>
              <a:rPr lang="tr-TR" sz="6600" i="1" dirty="0">
                <a:effectLst>
                  <a:outerShdw blurRad="38100" dist="38100" dir="2700000" algn="tl">
                    <a:srgbClr val="000000">
                      <a:alpha val="43137"/>
                    </a:srgbClr>
                  </a:outerShdw>
                </a:effectLst>
                <a:latin typeface="+mn-lt"/>
                <a:cs typeface="+mn-cs"/>
              </a:rPr>
              <a:t>Ürün Ailesi</a:t>
            </a:r>
          </a:p>
        </p:txBody>
      </p:sp>
      <p:pic>
        <p:nvPicPr>
          <p:cNvPr id="7373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rot="5400000">
            <a:off x="-304800" y="2514600"/>
            <a:ext cx="4876800" cy="3200400"/>
          </a:xfrm>
          <a:prstGeom prst="ellipse">
            <a:avLst/>
          </a:prstGeom>
          <a:solidFill>
            <a:schemeClr val="accent6">
              <a:lumMod val="40000"/>
              <a:lumOff val="60000"/>
            </a:scheme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2" name="Oval 11"/>
          <p:cNvSpPr/>
          <p:nvPr/>
        </p:nvSpPr>
        <p:spPr>
          <a:xfrm>
            <a:off x="4114800" y="3048000"/>
            <a:ext cx="4876800" cy="3200400"/>
          </a:xfrm>
          <a:prstGeom prst="ellipse">
            <a:avLst/>
          </a:prstGeom>
          <a:solidFill>
            <a:schemeClr val="accent6">
              <a:lumMod val="40000"/>
              <a:lumOff val="60000"/>
            </a:scheme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Oval 10"/>
          <p:cNvSpPr/>
          <p:nvPr/>
        </p:nvSpPr>
        <p:spPr>
          <a:xfrm>
            <a:off x="4038600" y="762000"/>
            <a:ext cx="4876800" cy="3200400"/>
          </a:xfrm>
          <a:prstGeom prst="ellipse">
            <a:avLst/>
          </a:prstGeom>
          <a:solidFill>
            <a:schemeClr val="accent6">
              <a:lumMod val="40000"/>
              <a:lumOff val="60000"/>
            </a:scheme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4762" name="Rectangle 2"/>
          <p:cNvSpPr>
            <a:spLocks noGrp="1" noChangeArrowheads="1"/>
          </p:cNvSpPr>
          <p:nvPr>
            <p:ph type="title"/>
          </p:nvPr>
        </p:nvSpPr>
        <p:spPr/>
        <p:txBody>
          <a:bodyPr anchor="t"/>
          <a:lstStyle/>
          <a:p>
            <a:pPr eaLnBrk="1" hangingPunct="1"/>
            <a:r>
              <a:rPr lang="tr-TR" smtClean="0"/>
              <a:t>Telsiz Cihazları</a:t>
            </a:r>
          </a:p>
        </p:txBody>
      </p:sp>
      <p:pic>
        <p:nvPicPr>
          <p:cNvPr id="136197" name="Picture 5"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611188" y="909638"/>
            <a:ext cx="1512887" cy="4881562"/>
          </a:xfrm>
          <a:prstGeom prst="rect">
            <a:avLst/>
          </a:prstGeom>
          <a:noFill/>
          <a:ln w="9525">
            <a:noFill/>
            <a:miter lim="800000"/>
            <a:headEnd/>
            <a:tailEnd/>
          </a:ln>
          <a:effectLst>
            <a:reflection blurRad="6350" stA="52000" endA="300" endPos="35000" dir="5400000" sy="-100000" algn="bl" rotWithShape="0"/>
          </a:effectLst>
        </p:spPr>
      </p:pic>
      <p:pic>
        <p:nvPicPr>
          <p:cNvPr id="136208" name="Picture 16" descr="MOTOTRBO_Port_Plain_R"/>
          <p:cNvPicPr>
            <a:picLocks noChangeAspect="1" noChangeArrowheads="1"/>
          </p:cNvPicPr>
          <p:nvPr/>
        </p:nvPicPr>
        <p:blipFill>
          <a:blip r:embed="rId4" cstate="screen">
            <a:clrChange>
              <a:clrFrom>
                <a:srgbClr val="FFFFFF"/>
              </a:clrFrom>
              <a:clrTo>
                <a:srgbClr val="FFFFFF">
                  <a:alpha val="0"/>
                </a:srgbClr>
              </a:clrTo>
            </a:clrChange>
          </a:blip>
          <a:srcRect l="34589" r="30864" b="7655"/>
          <a:stretch>
            <a:fillRect/>
          </a:stretch>
        </p:blipFill>
        <p:spPr bwMode="auto">
          <a:xfrm>
            <a:off x="2339975" y="620713"/>
            <a:ext cx="1295400" cy="5170487"/>
          </a:xfrm>
          <a:prstGeom prst="rect">
            <a:avLst/>
          </a:prstGeom>
          <a:noFill/>
          <a:ln w="9525">
            <a:noFill/>
            <a:miter lim="800000"/>
            <a:headEnd/>
            <a:tailEnd/>
          </a:ln>
          <a:effectLst>
            <a:reflection blurRad="6350" stA="52000" endA="300" endPos="35000" dir="5400000" sy="-100000" algn="bl" rotWithShape="0"/>
          </a:effectLst>
        </p:spPr>
      </p:pic>
      <p:pic>
        <p:nvPicPr>
          <p:cNvPr id="136209" name="Picture 17"/>
          <p:cNvPicPr>
            <a:picLocks noChangeAspect="1" noChangeArrowheads="1"/>
          </p:cNvPicPr>
          <p:nvPr/>
        </p:nvPicPr>
        <p:blipFill>
          <a:blip r:embed="rId5" cstate="screen">
            <a:clrChange>
              <a:clrFrom>
                <a:srgbClr val="FDFDFD"/>
              </a:clrFrom>
              <a:clrTo>
                <a:srgbClr val="FDFDFD">
                  <a:alpha val="0"/>
                </a:srgbClr>
              </a:clrTo>
            </a:clrChange>
          </a:blip>
          <a:srcRect/>
          <a:stretch>
            <a:fillRect/>
          </a:stretch>
        </p:blipFill>
        <p:spPr bwMode="auto">
          <a:xfrm>
            <a:off x="3779838" y="1484313"/>
            <a:ext cx="4381500" cy="1563687"/>
          </a:xfrm>
          <a:prstGeom prst="rect">
            <a:avLst/>
          </a:prstGeom>
          <a:noFill/>
          <a:ln w="9525">
            <a:noFill/>
            <a:miter lim="800000"/>
            <a:headEnd/>
            <a:tailEnd/>
          </a:ln>
          <a:effectLst>
            <a:reflection blurRad="6350" stA="52000" endA="300" endPos="35000" dir="5400000" sy="-100000" algn="bl" rotWithShape="0"/>
          </a:effectLst>
        </p:spPr>
      </p:pic>
      <p:pic>
        <p:nvPicPr>
          <p:cNvPr id="136210" name="Picture 18"/>
          <p:cNvPicPr>
            <a:picLocks noChangeAspect="1" noChangeArrowheads="1"/>
          </p:cNvPicPr>
          <p:nvPr/>
        </p:nvPicPr>
        <p:blipFill>
          <a:blip r:embed="rId6" cstate="screen">
            <a:clrChange>
              <a:clrFrom>
                <a:srgbClr val="FDFDFD"/>
              </a:clrFrom>
              <a:clrTo>
                <a:srgbClr val="FDFDFD">
                  <a:alpha val="0"/>
                </a:srgbClr>
              </a:clrTo>
            </a:clrChange>
          </a:blip>
          <a:srcRect/>
          <a:stretch>
            <a:fillRect/>
          </a:stretch>
        </p:blipFill>
        <p:spPr bwMode="auto">
          <a:xfrm>
            <a:off x="3995738" y="3573463"/>
            <a:ext cx="4378325" cy="1836737"/>
          </a:xfrm>
          <a:prstGeom prst="rect">
            <a:avLst/>
          </a:prstGeom>
          <a:noFill/>
          <a:ln w="9525">
            <a:noFill/>
            <a:miter lim="800000"/>
            <a:headEnd/>
            <a:tailEnd/>
          </a:ln>
          <a:effectLst>
            <a:reflection blurRad="6350" stA="52000" endA="300" endPos="35000" dir="5400000" sy="-100000" algn="bl" rotWithShape="0"/>
          </a:effectLst>
        </p:spPr>
      </p:pic>
      <p:sp>
        <p:nvSpPr>
          <p:cNvPr id="74767" name="WordArt 19"/>
          <p:cNvSpPr>
            <a:spLocks noChangeArrowheads="1" noChangeShapeType="1" noTextEdit="1"/>
          </p:cNvSpPr>
          <p:nvPr/>
        </p:nvSpPr>
        <p:spPr bwMode="auto">
          <a:xfrm rot="-2717219">
            <a:off x="461963" y="1800225"/>
            <a:ext cx="2032000" cy="438150"/>
          </a:xfrm>
          <a:prstGeom prst="rect">
            <a:avLst/>
          </a:prstGeom>
        </p:spPr>
        <p:txBody>
          <a:bodyPr wrap="none" fromWordArt="1">
            <a:prstTxWarp prst="textCascadeUp">
              <a:avLst>
                <a:gd name="adj" fmla="val 100000"/>
              </a:avLst>
            </a:prstTxWarp>
          </a:bodyPr>
          <a:lstStyle/>
          <a:p>
            <a:pPr algn="ctr"/>
            <a:r>
              <a:rPr lang="tr-TR" sz="3600" b="1" kern="10">
                <a:ln w="28575">
                  <a:solidFill>
                    <a:schemeClr val="bg1"/>
                  </a:solidFill>
                  <a:round/>
                  <a:headEnd/>
                  <a:tailEnd/>
                </a:ln>
                <a:solidFill>
                  <a:srgbClr val="FF3300"/>
                </a:solidFill>
                <a:latin typeface="VAG Round"/>
              </a:rPr>
              <a:t>DP360x</a:t>
            </a:r>
          </a:p>
        </p:txBody>
      </p:sp>
      <p:sp>
        <p:nvSpPr>
          <p:cNvPr id="74768" name="WordArt 20"/>
          <p:cNvSpPr>
            <a:spLocks noChangeArrowheads="1" noChangeShapeType="1" noTextEdit="1"/>
          </p:cNvSpPr>
          <p:nvPr/>
        </p:nvSpPr>
        <p:spPr bwMode="auto">
          <a:xfrm rot="-2717219">
            <a:off x="2262188" y="1876425"/>
            <a:ext cx="2032000" cy="438150"/>
          </a:xfrm>
          <a:prstGeom prst="rect">
            <a:avLst/>
          </a:prstGeom>
        </p:spPr>
        <p:txBody>
          <a:bodyPr wrap="none" fromWordArt="1">
            <a:prstTxWarp prst="textCascadeUp">
              <a:avLst>
                <a:gd name="adj" fmla="val 100000"/>
              </a:avLst>
            </a:prstTxWarp>
          </a:bodyPr>
          <a:lstStyle/>
          <a:p>
            <a:pPr algn="ctr"/>
            <a:r>
              <a:rPr lang="tr-TR" sz="3600" b="1" kern="10">
                <a:ln w="28575">
                  <a:solidFill>
                    <a:schemeClr val="bg1"/>
                  </a:solidFill>
                  <a:round/>
                  <a:headEnd/>
                  <a:tailEnd/>
                </a:ln>
                <a:solidFill>
                  <a:srgbClr val="FF3300"/>
                </a:solidFill>
                <a:latin typeface="VAG Round"/>
              </a:rPr>
              <a:t>DP340x</a:t>
            </a:r>
          </a:p>
        </p:txBody>
      </p:sp>
      <p:sp>
        <p:nvSpPr>
          <p:cNvPr id="74769" name="WordArt 21"/>
          <p:cNvSpPr>
            <a:spLocks noChangeArrowheads="1" noChangeShapeType="1" noTextEdit="1"/>
          </p:cNvSpPr>
          <p:nvPr/>
        </p:nvSpPr>
        <p:spPr bwMode="auto">
          <a:xfrm rot="-2717219">
            <a:off x="5645150" y="3833813"/>
            <a:ext cx="2032000" cy="438150"/>
          </a:xfrm>
          <a:prstGeom prst="rect">
            <a:avLst/>
          </a:prstGeom>
        </p:spPr>
        <p:txBody>
          <a:bodyPr wrap="none" fromWordArt="1">
            <a:prstTxWarp prst="textCascadeUp">
              <a:avLst>
                <a:gd name="adj" fmla="val 100000"/>
              </a:avLst>
            </a:prstTxWarp>
          </a:bodyPr>
          <a:lstStyle/>
          <a:p>
            <a:pPr algn="ctr"/>
            <a:r>
              <a:rPr lang="tr-TR" sz="3600" b="1" kern="10">
                <a:ln w="28575">
                  <a:solidFill>
                    <a:schemeClr val="bg1"/>
                  </a:solidFill>
                  <a:round/>
                  <a:headEnd/>
                  <a:tailEnd/>
                </a:ln>
                <a:solidFill>
                  <a:srgbClr val="FF3300"/>
                </a:solidFill>
                <a:latin typeface="VAG Round"/>
              </a:rPr>
              <a:t>DM340x</a:t>
            </a:r>
          </a:p>
        </p:txBody>
      </p:sp>
      <p:sp>
        <p:nvSpPr>
          <p:cNvPr id="74770" name="WordArt 22"/>
          <p:cNvSpPr>
            <a:spLocks noChangeArrowheads="1" noChangeShapeType="1" noTextEdit="1"/>
          </p:cNvSpPr>
          <p:nvPr/>
        </p:nvSpPr>
        <p:spPr bwMode="auto">
          <a:xfrm rot="-2717219">
            <a:off x="5359400" y="1700213"/>
            <a:ext cx="2032000" cy="438150"/>
          </a:xfrm>
          <a:prstGeom prst="rect">
            <a:avLst/>
          </a:prstGeom>
        </p:spPr>
        <p:txBody>
          <a:bodyPr wrap="none" fromWordArt="1">
            <a:prstTxWarp prst="textCascadeUp">
              <a:avLst>
                <a:gd name="adj" fmla="val 100000"/>
              </a:avLst>
            </a:prstTxWarp>
          </a:bodyPr>
          <a:lstStyle/>
          <a:p>
            <a:pPr algn="ctr"/>
            <a:r>
              <a:rPr lang="tr-TR" sz="3600" b="1" kern="10">
                <a:ln w="28575">
                  <a:solidFill>
                    <a:schemeClr val="bg1"/>
                  </a:solidFill>
                  <a:round/>
                  <a:headEnd/>
                  <a:tailEnd/>
                </a:ln>
                <a:solidFill>
                  <a:srgbClr val="FF3300"/>
                </a:solidFill>
                <a:latin typeface="VAG Round"/>
              </a:rPr>
              <a:t>DM360x</a:t>
            </a:r>
          </a:p>
        </p:txBody>
      </p:sp>
      <p:pic>
        <p:nvPicPr>
          <p:cNvPr id="7477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rot="5400000">
            <a:off x="-752475" y="2047875"/>
            <a:ext cx="5791200" cy="3219450"/>
          </a:xfrm>
          <a:prstGeom prst="ellipse">
            <a:avLst/>
          </a:prstGeom>
          <a:solidFill>
            <a:schemeClr val="accent6">
              <a:lumMod val="40000"/>
              <a:lumOff val="60000"/>
            </a:scheme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41482" y="258833"/>
            <a:ext cx="2186528" cy="5943847"/>
          </a:xfrm>
          <a:prstGeom prst="rect">
            <a:avLst/>
          </a:prstGeom>
          <a:noFill/>
          <a:ln w="9525">
            <a:noFill/>
            <a:miter lim="800000"/>
            <a:headEnd/>
            <a:tailEnd/>
          </a:ln>
          <a:effectLst>
            <a:glow rad="228600">
              <a:schemeClr val="bg1">
                <a:alpha val="40000"/>
              </a:schemeClr>
            </a:glow>
          </a:effectLst>
        </p:spPr>
      </p:pic>
      <p:sp>
        <p:nvSpPr>
          <p:cNvPr id="11" name="Oval 10"/>
          <p:cNvSpPr/>
          <p:nvPr/>
        </p:nvSpPr>
        <p:spPr>
          <a:xfrm>
            <a:off x="4038600" y="762000"/>
            <a:ext cx="4876800" cy="3200400"/>
          </a:xfrm>
          <a:prstGeom prst="ellipse">
            <a:avLst/>
          </a:prstGeom>
          <a:solidFill>
            <a:schemeClr val="accent6">
              <a:lumMod val="40000"/>
              <a:lumOff val="60000"/>
            </a:scheme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6808" name="Picture 4" descr="http://www.celab.se/media/145978/dm46xx_angleright.png"/>
          <p:cNvPicPr>
            <a:picLocks noChangeAspect="1" noChangeArrowheads="1"/>
          </p:cNvPicPr>
          <p:nvPr/>
        </p:nvPicPr>
        <p:blipFill>
          <a:blip r:embed="rId4"/>
          <a:srcRect/>
          <a:stretch>
            <a:fillRect/>
          </a:stretch>
        </p:blipFill>
        <p:spPr bwMode="auto">
          <a:xfrm>
            <a:off x="3994150" y="571500"/>
            <a:ext cx="5149850" cy="3676650"/>
          </a:xfrm>
          <a:prstGeom prst="rect">
            <a:avLst/>
          </a:prstGeom>
          <a:noFill/>
          <a:ln w="9525">
            <a:noFill/>
            <a:miter lim="800000"/>
            <a:headEnd/>
            <a:tailEnd/>
          </a:ln>
        </p:spPr>
      </p:pic>
      <p:sp>
        <p:nvSpPr>
          <p:cNvPr id="12" name="Oval 11"/>
          <p:cNvSpPr/>
          <p:nvPr/>
        </p:nvSpPr>
        <p:spPr>
          <a:xfrm>
            <a:off x="4114800" y="3048000"/>
            <a:ext cx="4876800" cy="3200400"/>
          </a:xfrm>
          <a:prstGeom prst="ellipse">
            <a:avLst/>
          </a:prstGeom>
          <a:solidFill>
            <a:schemeClr val="accent6">
              <a:lumMod val="40000"/>
              <a:lumOff val="60000"/>
            </a:scheme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681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886200" y="3733800"/>
            <a:ext cx="4592638" cy="1847850"/>
          </a:xfrm>
          <a:prstGeom prst="rect">
            <a:avLst/>
          </a:prstGeom>
          <a:noFill/>
          <a:ln w="9525">
            <a:noFill/>
            <a:miter lim="800000"/>
            <a:headEnd/>
            <a:tailEnd/>
          </a:ln>
        </p:spPr>
      </p:pic>
      <p:sp>
        <p:nvSpPr>
          <p:cNvPr id="76813" name="Rectangle 2"/>
          <p:cNvSpPr>
            <a:spLocks noGrp="1" noChangeArrowheads="1"/>
          </p:cNvSpPr>
          <p:nvPr>
            <p:ph type="title"/>
          </p:nvPr>
        </p:nvSpPr>
        <p:spPr/>
        <p:txBody>
          <a:bodyPr anchor="t"/>
          <a:lstStyle/>
          <a:p>
            <a:pPr eaLnBrk="1" hangingPunct="1"/>
            <a:r>
              <a:rPr lang="tr-TR" smtClean="0"/>
              <a:t>Telsiz Cihazları</a:t>
            </a:r>
          </a:p>
        </p:txBody>
      </p:sp>
      <p:sp>
        <p:nvSpPr>
          <p:cNvPr id="76814" name="WordArt 19"/>
          <p:cNvSpPr>
            <a:spLocks noChangeArrowheads="1" noChangeShapeType="1" noTextEdit="1"/>
          </p:cNvSpPr>
          <p:nvPr/>
        </p:nvSpPr>
        <p:spPr bwMode="auto">
          <a:xfrm rot="-2717219">
            <a:off x="829470" y="4710906"/>
            <a:ext cx="3338512" cy="676275"/>
          </a:xfrm>
          <a:prstGeom prst="rect">
            <a:avLst/>
          </a:prstGeom>
        </p:spPr>
        <p:txBody>
          <a:bodyPr wrap="none" fromWordArt="1">
            <a:prstTxWarp prst="textCascadeUp">
              <a:avLst>
                <a:gd name="adj" fmla="val 100000"/>
              </a:avLst>
            </a:prstTxWarp>
          </a:bodyPr>
          <a:lstStyle/>
          <a:p>
            <a:pPr algn="ctr"/>
            <a:r>
              <a:rPr lang="tr-TR" sz="3600" b="1" kern="10">
                <a:ln w="28575">
                  <a:solidFill>
                    <a:schemeClr val="bg1"/>
                  </a:solidFill>
                  <a:round/>
                  <a:headEnd/>
                  <a:tailEnd/>
                </a:ln>
                <a:solidFill>
                  <a:srgbClr val="FF3300"/>
                </a:solidFill>
                <a:latin typeface="VAG Round"/>
              </a:rPr>
              <a:t>SL4000/4010</a:t>
            </a:r>
          </a:p>
        </p:txBody>
      </p:sp>
      <p:sp>
        <p:nvSpPr>
          <p:cNvPr id="76815" name="WordArt 21"/>
          <p:cNvSpPr>
            <a:spLocks noChangeArrowheads="1" noChangeShapeType="1" noTextEdit="1"/>
          </p:cNvSpPr>
          <p:nvPr/>
        </p:nvSpPr>
        <p:spPr bwMode="auto">
          <a:xfrm rot="-2717219">
            <a:off x="5645150" y="3833813"/>
            <a:ext cx="2032000" cy="438150"/>
          </a:xfrm>
          <a:prstGeom prst="rect">
            <a:avLst/>
          </a:prstGeom>
        </p:spPr>
        <p:txBody>
          <a:bodyPr wrap="none" fromWordArt="1">
            <a:prstTxWarp prst="textCascadeUp">
              <a:avLst>
                <a:gd name="adj" fmla="val 100000"/>
              </a:avLst>
            </a:prstTxWarp>
          </a:bodyPr>
          <a:lstStyle/>
          <a:p>
            <a:pPr algn="ctr"/>
            <a:r>
              <a:rPr lang="tr-TR" sz="3600" b="1" kern="10">
                <a:ln w="28575">
                  <a:solidFill>
                    <a:schemeClr val="bg1"/>
                  </a:solidFill>
                  <a:round/>
                  <a:headEnd/>
                  <a:tailEnd/>
                </a:ln>
                <a:solidFill>
                  <a:srgbClr val="FF3300"/>
                </a:solidFill>
                <a:latin typeface="VAG Round"/>
              </a:rPr>
              <a:t>DM440x</a:t>
            </a:r>
          </a:p>
        </p:txBody>
      </p:sp>
      <p:sp>
        <p:nvSpPr>
          <p:cNvPr id="76816" name="WordArt 22"/>
          <p:cNvSpPr>
            <a:spLocks noChangeArrowheads="1" noChangeShapeType="1" noTextEdit="1"/>
          </p:cNvSpPr>
          <p:nvPr/>
        </p:nvSpPr>
        <p:spPr bwMode="auto">
          <a:xfrm rot="-2717219">
            <a:off x="5359400" y="1700213"/>
            <a:ext cx="2032000" cy="438150"/>
          </a:xfrm>
          <a:prstGeom prst="rect">
            <a:avLst/>
          </a:prstGeom>
        </p:spPr>
        <p:txBody>
          <a:bodyPr wrap="none" fromWordArt="1">
            <a:prstTxWarp prst="textCascadeUp">
              <a:avLst>
                <a:gd name="adj" fmla="val 100000"/>
              </a:avLst>
            </a:prstTxWarp>
          </a:bodyPr>
          <a:lstStyle/>
          <a:p>
            <a:pPr algn="ctr"/>
            <a:r>
              <a:rPr lang="tr-TR" sz="3600" b="1" kern="10">
                <a:ln w="28575">
                  <a:solidFill>
                    <a:schemeClr val="bg1"/>
                  </a:solidFill>
                  <a:round/>
                  <a:headEnd/>
                  <a:tailEnd/>
                </a:ln>
                <a:solidFill>
                  <a:srgbClr val="FF3300"/>
                </a:solidFill>
                <a:latin typeface="VAG Round"/>
              </a:rPr>
              <a:t>DM460x</a:t>
            </a:r>
          </a:p>
        </p:txBody>
      </p:sp>
      <p:pic>
        <p:nvPicPr>
          <p:cNvPr id="76817"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5400000">
            <a:off x="1000922" y="1608894"/>
            <a:ext cx="2284372" cy="4857784"/>
          </a:xfrm>
          <a:prstGeom prst="ellipse">
            <a:avLst/>
          </a:prstGeom>
          <a:solidFill>
            <a:schemeClr val="accent6">
              <a:lumMod val="40000"/>
              <a:lumOff val="6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4" name="Oval 3"/>
          <p:cNvSpPr/>
          <p:nvPr/>
        </p:nvSpPr>
        <p:spPr>
          <a:xfrm rot="5400000">
            <a:off x="4191004" y="1904996"/>
            <a:ext cx="5429272" cy="3905280"/>
          </a:xfrm>
          <a:prstGeom prst="ellipse">
            <a:avLst/>
          </a:prstGeom>
          <a:solidFill>
            <a:schemeClr val="accent6">
              <a:lumMod val="40000"/>
              <a:lumOff val="6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8855" name="Title 1"/>
          <p:cNvSpPr>
            <a:spLocks noGrp="1"/>
          </p:cNvSpPr>
          <p:nvPr>
            <p:ph type="title"/>
          </p:nvPr>
        </p:nvSpPr>
        <p:spPr/>
        <p:txBody>
          <a:bodyPr/>
          <a:lstStyle/>
          <a:p>
            <a:pPr eaLnBrk="1" hangingPunct="1"/>
            <a:r>
              <a:rPr lang="tr-TR" smtClean="0"/>
              <a:t>Portatif Röle</a:t>
            </a:r>
          </a:p>
        </p:txBody>
      </p:sp>
      <p:pic>
        <p:nvPicPr>
          <p:cNvPr id="78856"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5133975" y="1447800"/>
            <a:ext cx="3324225" cy="4400550"/>
          </a:xfrm>
          <a:prstGeom prst="rect">
            <a:avLst/>
          </a:prstGeom>
          <a:noFill/>
          <a:ln w="9525">
            <a:noFill/>
            <a:miter lim="800000"/>
            <a:headEnd/>
            <a:tailEnd/>
          </a:ln>
        </p:spPr>
      </p:pic>
      <p:pic>
        <p:nvPicPr>
          <p:cNvPr id="78857" name="Picture 4" descr="MOTOTRBO_Repeater_R"/>
          <p:cNvPicPr>
            <a:picLocks noChangeAspect="1" noChangeArrowheads="1"/>
          </p:cNvPicPr>
          <p:nvPr/>
        </p:nvPicPr>
        <p:blipFill>
          <a:blip r:embed="rId3"/>
          <a:srcRect l="12486" t="26881" r="6717" b="17877"/>
          <a:stretch>
            <a:fillRect/>
          </a:stretch>
        </p:blipFill>
        <p:spPr bwMode="auto">
          <a:xfrm>
            <a:off x="152400" y="3124200"/>
            <a:ext cx="3824288" cy="1751013"/>
          </a:xfrm>
          <a:prstGeom prst="rect">
            <a:avLst/>
          </a:prstGeom>
          <a:noFill/>
          <a:ln w="9525">
            <a:noFill/>
            <a:miter lim="800000"/>
            <a:headEnd/>
            <a:tailEnd/>
          </a:ln>
        </p:spPr>
      </p:pic>
      <p:sp>
        <p:nvSpPr>
          <p:cNvPr id="8" name="Text Box 6"/>
          <p:cNvSpPr txBox="1">
            <a:spLocks noChangeArrowheads="1"/>
          </p:cNvSpPr>
          <p:nvPr/>
        </p:nvSpPr>
        <p:spPr bwMode="auto">
          <a:xfrm>
            <a:off x="663575" y="1643063"/>
            <a:ext cx="1331913" cy="523875"/>
          </a:xfrm>
          <a:prstGeom prst="rect">
            <a:avLst/>
          </a:prstGeom>
          <a:noFill/>
          <a:ln w="9525">
            <a:noFill/>
            <a:miter lim="800000"/>
            <a:headEnd/>
            <a:tailEnd/>
          </a:ln>
        </p:spPr>
        <p:txBody>
          <a:bodyPr wrap="none">
            <a:spAutoFit/>
          </a:bodyPr>
          <a:lstStyle/>
          <a:p>
            <a:pPr fontAlgn="auto">
              <a:spcBef>
                <a:spcPts val="0"/>
              </a:spcBef>
              <a:spcAft>
                <a:spcPts val="0"/>
              </a:spcAft>
              <a:defRPr/>
            </a:pPr>
            <a:r>
              <a:rPr lang="tr-TR" sz="2800" dirty="0">
                <a:solidFill>
                  <a:srgbClr val="00B0F0"/>
                </a:solidFill>
                <a:latin typeface="+mj-lt"/>
                <a:cs typeface="Arial" pitchFamily="34" charset="0"/>
              </a:rPr>
              <a:t>DR3000</a:t>
            </a:r>
          </a:p>
        </p:txBody>
      </p:sp>
      <p:sp>
        <p:nvSpPr>
          <p:cNvPr id="9" name="Text Box 6"/>
          <p:cNvSpPr txBox="1">
            <a:spLocks noChangeArrowheads="1"/>
          </p:cNvSpPr>
          <p:nvPr/>
        </p:nvSpPr>
        <p:spPr bwMode="auto">
          <a:xfrm>
            <a:off x="5791200" y="838200"/>
            <a:ext cx="2255838" cy="523875"/>
          </a:xfrm>
          <a:prstGeom prst="rect">
            <a:avLst/>
          </a:prstGeom>
          <a:noFill/>
          <a:ln w="9525">
            <a:noFill/>
            <a:miter lim="800000"/>
            <a:headEnd/>
            <a:tailEnd/>
          </a:ln>
        </p:spPr>
        <p:txBody>
          <a:bodyPr wrap="none">
            <a:spAutoFit/>
          </a:bodyPr>
          <a:lstStyle/>
          <a:p>
            <a:pPr fontAlgn="auto">
              <a:spcBef>
                <a:spcPts val="0"/>
              </a:spcBef>
              <a:spcAft>
                <a:spcPts val="0"/>
              </a:spcAft>
              <a:defRPr/>
            </a:pPr>
            <a:r>
              <a:rPr lang="tr-TR" sz="2800" dirty="0">
                <a:solidFill>
                  <a:srgbClr val="00B0F0"/>
                </a:solidFill>
                <a:latin typeface="+mj-lt"/>
                <a:cs typeface="Arial" pitchFamily="34" charset="0"/>
              </a:rPr>
              <a:t>AIR TRBO-RDS</a:t>
            </a:r>
          </a:p>
        </p:txBody>
      </p:sp>
      <p:pic>
        <p:nvPicPr>
          <p:cNvPr id="7886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5400000">
            <a:off x="3228958" y="180992"/>
            <a:ext cx="3124200" cy="6762716"/>
          </a:xfrm>
          <a:prstGeom prst="ellipse">
            <a:avLst/>
          </a:prstGeom>
          <a:solidFill>
            <a:schemeClr val="accent6">
              <a:lumMod val="40000"/>
              <a:lumOff val="6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9876" name="Title 1"/>
          <p:cNvSpPr>
            <a:spLocks noGrp="1"/>
          </p:cNvSpPr>
          <p:nvPr>
            <p:ph type="title"/>
          </p:nvPr>
        </p:nvSpPr>
        <p:spPr/>
        <p:txBody>
          <a:bodyPr/>
          <a:lstStyle/>
          <a:p>
            <a:pPr eaLnBrk="1" hangingPunct="1"/>
            <a:r>
              <a:rPr lang="tr-TR" smtClean="0"/>
              <a:t>Portatif Röle</a:t>
            </a:r>
          </a:p>
        </p:txBody>
      </p:sp>
      <p:sp>
        <p:nvSpPr>
          <p:cNvPr id="8" name="Text Box 6"/>
          <p:cNvSpPr txBox="1">
            <a:spLocks noChangeArrowheads="1"/>
          </p:cNvSpPr>
          <p:nvPr/>
        </p:nvSpPr>
        <p:spPr bwMode="auto">
          <a:xfrm>
            <a:off x="3368675" y="881063"/>
            <a:ext cx="2390775" cy="769937"/>
          </a:xfrm>
          <a:prstGeom prst="rect">
            <a:avLst/>
          </a:prstGeom>
          <a:noFill/>
          <a:ln w="9525">
            <a:noFill/>
            <a:miter lim="800000"/>
            <a:headEnd/>
            <a:tailEnd/>
          </a:ln>
        </p:spPr>
        <p:txBody>
          <a:bodyPr wrap="none">
            <a:spAutoFit/>
          </a:bodyPr>
          <a:lstStyle/>
          <a:p>
            <a:pPr fontAlgn="auto">
              <a:spcBef>
                <a:spcPts val="0"/>
              </a:spcBef>
              <a:spcAft>
                <a:spcPts val="0"/>
              </a:spcAft>
              <a:defRPr/>
            </a:pPr>
            <a:r>
              <a:rPr lang="tr-TR" sz="4400" dirty="0">
                <a:solidFill>
                  <a:srgbClr val="00B0F0"/>
                </a:solidFill>
                <a:latin typeface="+mj-lt"/>
                <a:cs typeface="Arial" pitchFamily="34" charset="0"/>
              </a:rPr>
              <a:t>MTR3000</a:t>
            </a:r>
          </a:p>
        </p:txBody>
      </p:sp>
      <p:pic>
        <p:nvPicPr>
          <p:cNvPr id="79878"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81150" y="2043113"/>
            <a:ext cx="5981700" cy="2771775"/>
          </a:xfrm>
          <a:prstGeom prst="rect">
            <a:avLst/>
          </a:prstGeom>
          <a:noFill/>
          <a:ln w="9525">
            <a:noFill/>
            <a:miter lim="800000"/>
            <a:headEnd/>
            <a:tailEnd/>
          </a:ln>
        </p:spPr>
      </p:pic>
      <p:pic>
        <p:nvPicPr>
          <p:cNvPr id="7987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idx="4294967295"/>
          </p:nvPr>
        </p:nvSpPr>
        <p:spPr>
          <a:xfrm>
            <a:off x="1257300" y="1143000"/>
            <a:ext cx="6629400" cy="1524000"/>
          </a:xfrm>
        </p:spPr>
        <p:txBody>
          <a:bodyPr/>
          <a:lstStyle/>
          <a:p>
            <a:pPr algn="ctr" eaLnBrk="1" hangingPunct="1">
              <a:buFont typeface="Arial" charset="0"/>
              <a:buNone/>
            </a:pPr>
            <a:r>
              <a:rPr lang="tr-TR" sz="8000" smtClean="0"/>
              <a:t>IMPRES</a:t>
            </a:r>
          </a:p>
        </p:txBody>
      </p:sp>
      <p:pic>
        <p:nvPicPr>
          <p:cNvPr id="4101"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400" y="2590800"/>
            <a:ext cx="1447800" cy="3400425"/>
          </a:xfrm>
          <a:prstGeom prst="rect">
            <a:avLst/>
          </a:prstGeom>
          <a:noFill/>
          <a:ln w="9525">
            <a:noFill/>
            <a:miter lim="800000"/>
            <a:headEnd/>
            <a:tailEnd/>
          </a:ln>
          <a:effectLst>
            <a:glow rad="228600">
              <a:schemeClr val="accent5">
                <a:satMod val="175000"/>
                <a:alpha val="40000"/>
              </a:schemeClr>
            </a:glow>
          </a:effectLst>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6400" y="2743200"/>
            <a:ext cx="1928826" cy="2958465"/>
          </a:xfrm>
          <a:prstGeom prst="rect">
            <a:avLst/>
          </a:prstGeom>
          <a:noFill/>
          <a:ln w="9525">
            <a:noFill/>
            <a:miter lim="800000"/>
            <a:headEnd/>
            <a:tailEnd/>
          </a:ln>
          <a:effectLst>
            <a:glow rad="228600">
              <a:schemeClr val="accent5">
                <a:satMod val="175000"/>
                <a:alpha val="40000"/>
              </a:schemeClr>
            </a:glow>
          </a:effectLst>
        </p:spPr>
      </p:pic>
      <p:pic>
        <p:nvPicPr>
          <p:cNvPr id="8090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clrChange>
              <a:clrFrom>
                <a:srgbClr val="FFFFFF"/>
              </a:clrFrom>
              <a:clrTo>
                <a:srgbClr val="FFFFFF">
                  <a:alpha val="0"/>
                </a:srgbClr>
              </a:clrTo>
            </a:clrChange>
          </a:blip>
          <a:srcRect l="5556" t="5349" r="5556"/>
          <a:stretch>
            <a:fillRect/>
          </a:stretch>
        </p:blipFill>
        <p:spPr bwMode="auto">
          <a:xfrm>
            <a:off x="609600" y="1143000"/>
            <a:ext cx="2743200" cy="1938338"/>
          </a:xfrm>
          <a:prstGeom prst="rect">
            <a:avLst/>
          </a:prstGeom>
          <a:noFill/>
          <a:ln w="9525">
            <a:noFill/>
            <a:miter lim="800000"/>
            <a:headEnd/>
            <a:tailEnd/>
          </a:ln>
          <a:effectLst>
            <a:glow rad="228600">
              <a:schemeClr val="accent2">
                <a:satMod val="175000"/>
                <a:alpha val="40000"/>
              </a:schemeClr>
            </a:glow>
          </a:effectLst>
        </p:spPr>
      </p:pic>
      <p:pic>
        <p:nvPicPr>
          <p:cNvPr id="81922" name="Picture 4"/>
          <p:cNvPicPr>
            <a:picLocks noChangeAspect="1" noChangeArrowheads="1"/>
          </p:cNvPicPr>
          <p:nvPr/>
        </p:nvPicPr>
        <p:blipFill>
          <a:blip r:embed="rId3"/>
          <a:srcRect/>
          <a:stretch>
            <a:fillRect/>
          </a:stretch>
        </p:blipFill>
        <p:spPr bwMode="auto">
          <a:xfrm>
            <a:off x="4572000" y="933450"/>
            <a:ext cx="2238375" cy="2495550"/>
          </a:xfrm>
          <a:prstGeom prst="rect">
            <a:avLst/>
          </a:prstGeom>
          <a:noFill/>
          <a:ln w="9525">
            <a:noFill/>
            <a:miter lim="800000"/>
            <a:headEnd/>
            <a:tailEnd/>
          </a:ln>
        </p:spPr>
      </p:pic>
      <p:pic>
        <p:nvPicPr>
          <p:cNvPr id="81923" name="Picture 5"/>
          <p:cNvPicPr>
            <a:picLocks noChangeAspect="1" noChangeArrowheads="1"/>
          </p:cNvPicPr>
          <p:nvPr/>
        </p:nvPicPr>
        <p:blipFill>
          <a:blip r:embed="rId4"/>
          <a:srcRect/>
          <a:stretch>
            <a:fillRect/>
          </a:stretch>
        </p:blipFill>
        <p:spPr bwMode="auto">
          <a:xfrm>
            <a:off x="6019800" y="3124200"/>
            <a:ext cx="2238375" cy="2486025"/>
          </a:xfrm>
          <a:prstGeom prst="rect">
            <a:avLst/>
          </a:prstGeom>
          <a:noFill/>
          <a:ln w="9525">
            <a:noFill/>
            <a:miter lim="800000"/>
            <a:headEnd/>
            <a:tailEnd/>
          </a:ln>
        </p:spPr>
      </p:pic>
      <p:sp>
        <p:nvSpPr>
          <p:cNvPr id="6" name="Title 3"/>
          <p:cNvSpPr txBox="1">
            <a:spLocks/>
          </p:cNvSpPr>
          <p:nvPr/>
        </p:nvSpPr>
        <p:spPr>
          <a:xfrm>
            <a:off x="0" y="4267944"/>
            <a:ext cx="6096221" cy="769441"/>
          </a:xfrm>
          <a:prstGeom prst="rect">
            <a:avLst/>
          </a:prstGeom>
          <a:noFill/>
        </p:spPr>
        <p:txBody>
          <a:bodyPr wrap="none" anchor="ctr">
            <a:spAutoFit/>
            <a:scene3d>
              <a:camera prst="perspectiveContrastingRightFacing"/>
              <a:lightRig rig="threePt" dir="t"/>
            </a:scene3d>
          </a:bodyPr>
          <a:lstStyle/>
          <a:p>
            <a:pPr fontAlgn="auto">
              <a:spcAft>
                <a:spcPts val="0"/>
              </a:spcAft>
              <a:defRPr/>
            </a:pPr>
            <a:r>
              <a:rPr lang="tr-TR" sz="4400" b="1" dirty="0">
                <a:solidFill>
                  <a:schemeClr val="bg2"/>
                </a:solidFill>
                <a:latin typeface="+mn-lt"/>
                <a:cs typeface="+mn-cs"/>
              </a:rPr>
              <a:t>IMPRES Batarya Okuyucu</a:t>
            </a:r>
            <a:endParaRPr lang="tr-TR" sz="3600" b="1" dirty="0">
              <a:solidFill>
                <a:schemeClr val="bg2"/>
              </a:solidFill>
              <a:latin typeface="+mn-lt"/>
              <a:cs typeface="+mn-cs"/>
            </a:endParaRPr>
          </a:p>
        </p:txBody>
      </p:sp>
      <p:pic>
        <p:nvPicPr>
          <p:cNvPr id="81925"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6"/>
          <p:cNvSpPr txBox="1">
            <a:spLocks noChangeArrowheads="1"/>
          </p:cNvSpPr>
          <p:nvPr/>
        </p:nvSpPr>
        <p:spPr bwMode="auto">
          <a:xfrm>
            <a:off x="381000" y="2286000"/>
            <a:ext cx="6070600" cy="1016000"/>
          </a:xfrm>
          <a:prstGeom prst="rect">
            <a:avLst/>
          </a:prstGeom>
          <a:noFill/>
          <a:ln w="9525">
            <a:noFill/>
            <a:miter lim="800000"/>
            <a:headEnd/>
            <a:tailEnd/>
          </a:ln>
        </p:spPr>
        <p:txBody>
          <a:bodyPr wrap="none">
            <a:spAutoFit/>
          </a:bodyPr>
          <a:lstStyle/>
          <a:p>
            <a:r>
              <a:rPr lang="tr-TR" sz="6000">
                <a:solidFill>
                  <a:schemeClr val="bg2"/>
                </a:solidFill>
                <a:latin typeface="Calibri" pitchFamily="34" charset="0"/>
              </a:rPr>
              <a:t>Dijital Telsiz Nedir?</a:t>
            </a:r>
          </a:p>
        </p:txBody>
      </p:sp>
      <p:sp>
        <p:nvSpPr>
          <p:cNvPr id="15362" name="TextBox 8"/>
          <p:cNvSpPr txBox="1">
            <a:spLocks noChangeArrowheads="1"/>
          </p:cNvSpPr>
          <p:nvPr/>
        </p:nvSpPr>
        <p:spPr bwMode="auto">
          <a:xfrm>
            <a:off x="381000" y="3429000"/>
            <a:ext cx="3813175" cy="708025"/>
          </a:xfrm>
          <a:prstGeom prst="rect">
            <a:avLst/>
          </a:prstGeom>
          <a:noFill/>
          <a:ln w="9525">
            <a:noFill/>
            <a:miter lim="800000"/>
            <a:headEnd/>
            <a:tailEnd/>
          </a:ln>
        </p:spPr>
        <p:txBody>
          <a:bodyPr wrap="none">
            <a:spAutoFit/>
          </a:bodyPr>
          <a:lstStyle/>
          <a:p>
            <a:r>
              <a:rPr lang="tr-TR" sz="4000" i="1">
                <a:solidFill>
                  <a:schemeClr val="bg2"/>
                </a:solidFill>
                <a:latin typeface="Calibri" pitchFamily="34" charset="0"/>
              </a:rPr>
              <a:t>Ve “dijital” nedir?</a:t>
            </a:r>
          </a:p>
        </p:txBody>
      </p:sp>
      <p:pic>
        <p:nvPicPr>
          <p:cNvPr id="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32632" y="639833"/>
            <a:ext cx="2186528" cy="5943847"/>
          </a:xfrm>
          <a:prstGeom prst="rect">
            <a:avLst/>
          </a:prstGeom>
          <a:noFill/>
          <a:ln w="9525">
            <a:noFill/>
            <a:miter lim="800000"/>
            <a:headEnd/>
            <a:tailEnd/>
          </a:ln>
          <a:effectLst>
            <a:glow rad="228600">
              <a:schemeClr val="bg1">
                <a:alpha val="40000"/>
              </a:schemeClr>
            </a:glow>
          </a:effectLst>
        </p:spPr>
      </p:pic>
      <p:pic>
        <p:nvPicPr>
          <p:cNvPr id="15364"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07112" y="2286000"/>
            <a:ext cx="3505200" cy="990600"/>
          </a:xfrm>
          <a:prstGeom prst="rect">
            <a:avLst/>
          </a:prstGeom>
          <a:solidFill>
            <a:schemeClr val="tx2">
              <a:lumMod val="40000"/>
              <a:lumOff val="60000"/>
            </a:schemeClr>
          </a:solidFill>
          <a:ln w="165100">
            <a:solidFill>
              <a:schemeClr val="tx2">
                <a:lumMod val="40000"/>
                <a:lumOff val="60000"/>
              </a:schemeClr>
            </a:solidFill>
          </a:ln>
          <a:effectLst>
            <a:glow rad="139700">
              <a:schemeClr val="accent5">
                <a:satMod val="175000"/>
                <a:alpha val="40000"/>
              </a:schemeClr>
            </a:glow>
            <a:softEdge rad="31750"/>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3" name="Content Placeholder 2"/>
          <p:cNvSpPr>
            <a:spLocks noGrp="1"/>
          </p:cNvSpPr>
          <p:nvPr>
            <p:ph idx="4294967295"/>
          </p:nvPr>
        </p:nvSpPr>
        <p:spPr>
          <a:xfrm>
            <a:off x="1257300" y="1143000"/>
            <a:ext cx="6629400" cy="1524000"/>
          </a:xfrm>
        </p:spPr>
        <p:txBody>
          <a:bodyPr rtlCol="0">
            <a:noAutofit/>
          </a:bodyPr>
          <a:lstStyle/>
          <a:p>
            <a:pPr algn="ctr" eaLnBrk="1" fontAlgn="auto" hangingPunct="1">
              <a:spcAft>
                <a:spcPts val="0"/>
              </a:spcAft>
              <a:buFont typeface="Arial" pitchFamily="34" charset="0"/>
              <a:buNone/>
              <a:defRPr/>
            </a:pPr>
            <a:r>
              <a:rPr lang="tr-TR" sz="6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Sistem Topolojileri</a:t>
            </a:r>
          </a:p>
          <a:p>
            <a:pPr algn="ctr" eaLnBrk="1" fontAlgn="auto" hangingPunct="1">
              <a:spcAft>
                <a:spcPts val="0"/>
              </a:spcAft>
              <a:buFont typeface="Arial" pitchFamily="34" charset="0"/>
              <a:buNone/>
              <a:defRPr/>
            </a:pPr>
            <a:r>
              <a:rPr lang="tr-TR" sz="6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(Altyapı)</a:t>
            </a:r>
          </a:p>
        </p:txBody>
      </p:sp>
      <p:pic>
        <p:nvPicPr>
          <p:cNvPr id="8294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35" presetClass="emph" presetSubtype="0" repeatCount="6000" fill="hold" nodeType="afterEffect">
                                  <p:stCondLst>
                                    <p:cond delay="500"/>
                                  </p:stCondLst>
                                  <p:childTnLst>
                                    <p:anim calcmode="discrete" valueType="str">
                                      <p:cBhvr>
                                        <p:cTn id="10" dur="2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a:spLocks noChangeAspect="1"/>
          </p:cNvSpPr>
          <p:nvPr/>
        </p:nvSpPr>
        <p:spPr>
          <a:xfrm>
            <a:off x="0" y="1905000"/>
            <a:ext cx="5400000" cy="5400000"/>
          </a:xfrm>
          <a:prstGeom prst="ellipse">
            <a:avLst/>
          </a:prstGeom>
          <a:gradFill flip="none" rotWithShape="1">
            <a:gsLst>
              <a:gs pos="5000">
                <a:schemeClr val="accent6">
                  <a:lumMod val="75000"/>
                  <a:alpha val="89000"/>
                </a:schemeClr>
              </a:gs>
              <a:gs pos="33000">
                <a:schemeClr val="accent6">
                  <a:lumMod val="60000"/>
                  <a:lumOff val="40000"/>
                  <a:alpha val="69000"/>
                </a:schemeClr>
              </a:gs>
              <a:gs pos="58000">
                <a:schemeClr val="accent6">
                  <a:lumMod val="40000"/>
                  <a:lumOff val="60000"/>
                  <a:alpha val="37000"/>
                </a:schemeClr>
              </a:gs>
              <a:gs pos="88000">
                <a:schemeClr val="accent6">
                  <a:lumMod val="20000"/>
                  <a:lumOff val="80000"/>
                  <a:alpha val="0"/>
                </a:schemeClr>
              </a:gs>
            </a:gsLst>
            <a:path path="circle">
              <a:fillToRect l="50000" t="50000" r="50000" b="50000"/>
            </a:path>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fontAlgn="auto">
              <a:spcBef>
                <a:spcPts val="0"/>
              </a:spcBef>
              <a:spcAft>
                <a:spcPts val="0"/>
              </a:spcAft>
              <a:defRPr/>
            </a:pPr>
            <a:endParaRPr lang="tr-TR" sz="1700" dirty="0">
              <a:solidFill>
                <a:schemeClr val="tx1"/>
              </a:solidFill>
              <a:latin typeface="Gill Sans MT Condensed" pitchFamily="34" charset="0"/>
            </a:endParaRPr>
          </a:p>
        </p:txBody>
      </p:sp>
      <p:sp>
        <p:nvSpPr>
          <p:cNvPr id="705" name="TextBox 704"/>
          <p:cNvSpPr txBox="1"/>
          <p:nvPr/>
        </p:nvSpPr>
        <p:spPr>
          <a:xfrm>
            <a:off x="282516" y="283976"/>
            <a:ext cx="7047198" cy="1929453"/>
          </a:xfrm>
          <a:prstGeom prst="rect">
            <a:avLst/>
          </a:prstGeom>
        </p:spPr>
        <p:txBody>
          <a:bodyPr lIns="65306" tIns="32653" rIns="65306" bIns="32653"/>
          <a:lstStyle/>
          <a:p>
            <a:pPr defTabSz="653064" fontAlgn="auto">
              <a:spcAft>
                <a:spcPts val="0"/>
              </a:spcAft>
              <a:defRPr/>
            </a:pPr>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Simpleks, telsizden telsize</a:t>
            </a:r>
            <a:endParaRPr lang="tr-TR" sz="4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258" name="Picture 257"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2133600" y="1843352"/>
            <a:ext cx="982844" cy="3171296"/>
          </a:xfrm>
          <a:prstGeom prst="rect">
            <a:avLst/>
          </a:prstGeom>
          <a:noFill/>
          <a:ln w="9525">
            <a:noFill/>
            <a:miter lim="800000"/>
            <a:headEnd/>
            <a:tailEnd/>
          </a:ln>
          <a:effectLst>
            <a:reflection blurRad="6350" stA="52000" endA="300" endPos="35000" dir="5400000" sy="-100000" algn="bl" rotWithShape="0"/>
          </a:effectLst>
        </p:spPr>
      </p:pic>
      <p:pic>
        <p:nvPicPr>
          <p:cNvPr id="259" name="Picture 258"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7119826" y="2996081"/>
            <a:ext cx="502119" cy="1620166"/>
          </a:xfrm>
          <a:prstGeom prst="rect">
            <a:avLst/>
          </a:prstGeom>
          <a:noFill/>
          <a:ln w="9525">
            <a:noFill/>
            <a:miter lim="800000"/>
            <a:headEnd/>
            <a:tailEnd/>
          </a:ln>
          <a:effectLst>
            <a:reflection blurRad="6350" stA="52000" endA="300" endPos="35000" dir="5400000" sy="-100000" algn="bl" rotWithShape="0"/>
          </a:effectLst>
        </p:spPr>
      </p:pic>
      <p:pic>
        <p:nvPicPr>
          <p:cNvPr id="260" name="Picture 259"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3880862" y="2590800"/>
            <a:ext cx="691138" cy="2230064"/>
          </a:xfrm>
          <a:prstGeom prst="rect">
            <a:avLst/>
          </a:prstGeom>
          <a:noFill/>
          <a:ln w="9525">
            <a:noFill/>
            <a:miter lim="800000"/>
            <a:headEnd/>
            <a:tailEnd/>
          </a:ln>
          <a:effectLst>
            <a:reflection blurRad="6350" stA="52000" endA="300" endPos="35000" dir="5400000" sy="-100000" algn="bl" rotWithShape="0"/>
          </a:effectLst>
        </p:spPr>
      </p:pic>
      <p:sp>
        <p:nvSpPr>
          <p:cNvPr id="14" name="TextBox 13"/>
          <p:cNvSpPr txBox="1"/>
          <p:nvPr/>
        </p:nvSpPr>
        <p:spPr>
          <a:xfrm>
            <a:off x="2590800" y="4958301"/>
            <a:ext cx="2895600" cy="604299"/>
          </a:xfrm>
          <a:prstGeom prst="rect">
            <a:avLst/>
          </a:prstGeom>
        </p:spPr>
        <p:txBody>
          <a:bodyPr lIns="65306" tIns="32653" rIns="65306" bIns="32653"/>
          <a:lstStyle/>
          <a:p>
            <a:pPr defTabSz="653064" fontAlgn="auto">
              <a:spcAft>
                <a:spcPts val="0"/>
              </a:spcAft>
              <a:defRPr/>
            </a:pPr>
            <a:r>
              <a:rPr lang="tr-TR" dirty="0">
                <a:ln w="18415" cmpd="sng">
                  <a:solidFill>
                    <a:srgbClr val="FFFFFF"/>
                  </a:solidFill>
                  <a:prstDash val="solid"/>
                </a:ln>
                <a:solidFill>
                  <a:srgbClr val="FFFFFF"/>
                </a:solidFill>
                <a:effectLst>
                  <a:outerShdw blurRad="50800" dist="38100" dir="8100000" algn="tr" rotWithShape="0">
                    <a:prstClr val="black">
                      <a:alpha val="40000"/>
                    </a:prstClr>
                  </a:outerShdw>
                </a:effectLst>
                <a:latin typeface="+mn-lt"/>
                <a:cs typeface="+mn-cs"/>
              </a:rPr>
              <a:t>Simpleks görüşme mesafesi</a:t>
            </a:r>
            <a:endParaRPr lang="tr-TR" dirty="0">
              <a:ln w="18415" cmpd="sng">
                <a:solidFill>
                  <a:srgbClr val="FFFFFF"/>
                </a:solidFill>
                <a:prstDash val="solid"/>
              </a:ln>
              <a:solidFill>
                <a:srgbClr val="FFFFFF"/>
              </a:solidFill>
              <a:effectLst>
                <a:outerShdw blurRad="50800" dist="38100" dir="8100000" algn="tr" rotWithShape="0">
                  <a:prstClr val="black">
                    <a:alpha val="40000"/>
                  </a:prstClr>
                </a:outerShdw>
              </a:effectLst>
              <a:latin typeface="+mn-lt"/>
              <a:cs typeface="+mn-cs"/>
              <a:sym typeface="Wingdings"/>
            </a:endParaRPr>
          </a:p>
          <a:p>
            <a:pPr defTabSz="653064" fontAlgn="auto">
              <a:spcAft>
                <a:spcPts val="0"/>
              </a:spcAft>
              <a:defRPr/>
            </a:pPr>
            <a:r>
              <a:rPr lang="tr-TR" dirty="0">
                <a:ln w="18415" cmpd="sng">
                  <a:solidFill>
                    <a:srgbClr val="FFFFFF"/>
                  </a:solidFill>
                  <a:prstDash val="solid"/>
                </a:ln>
                <a:solidFill>
                  <a:srgbClr val="FFFFFF"/>
                </a:solidFill>
                <a:effectLst>
                  <a:outerShdw blurRad="50800" dist="38100" dir="8100000" algn="tr" rotWithShape="0">
                    <a:prstClr val="black">
                      <a:alpha val="40000"/>
                    </a:prstClr>
                  </a:outerShdw>
                </a:effectLst>
                <a:latin typeface="+mn-lt"/>
                <a:cs typeface="+mn-cs"/>
                <a:sym typeface="Wingdings"/>
              </a:rPr>
              <a:t> 			       </a:t>
            </a:r>
            <a:r>
              <a:rPr lang="tr-TR" dirty="0">
                <a:ln w="18415" cmpd="sng">
                  <a:solidFill>
                    <a:srgbClr val="FFFFFF"/>
                  </a:solidFill>
                  <a:prstDash val="solid"/>
                </a:ln>
                <a:solidFill>
                  <a:srgbClr val="FFFFFF"/>
                </a:solidFill>
                <a:effectLst>
                  <a:outerShdw blurRad="50800" dist="38100" dir="8100000" algn="tr" rotWithShape="0">
                    <a:prstClr val="black">
                      <a:alpha val="40000"/>
                    </a:prstClr>
                  </a:outerShdw>
                </a:effectLst>
                <a:latin typeface="+mn-lt"/>
                <a:cs typeface="+mn-cs"/>
              </a:rPr>
              <a:t> </a:t>
            </a:r>
            <a:r>
              <a:rPr lang="tr-TR" dirty="0">
                <a:ln w="18415" cmpd="sng">
                  <a:solidFill>
                    <a:srgbClr val="FFFFFF"/>
                  </a:solidFill>
                  <a:prstDash val="solid"/>
                </a:ln>
                <a:solidFill>
                  <a:srgbClr val="FFFFFF"/>
                </a:solidFill>
                <a:effectLst>
                  <a:outerShdw blurRad="50800" dist="38100" dir="8100000" algn="tr" rotWithShape="0">
                    <a:prstClr val="black">
                      <a:alpha val="40000"/>
                    </a:prstClr>
                  </a:outerShdw>
                </a:effectLst>
                <a:latin typeface="+mn-lt"/>
                <a:cs typeface="+mn-cs"/>
                <a:sym typeface="Wingdings"/>
              </a:rPr>
              <a:t></a:t>
            </a:r>
            <a:endParaRPr lang="tr-TR" i="1" dirty="0">
              <a:ln w="18415" cmpd="sng">
                <a:solidFill>
                  <a:srgbClr val="FFFFFF"/>
                </a:solidFill>
                <a:prstDash val="solid"/>
              </a:ln>
              <a:solidFill>
                <a:srgbClr val="FFFFFF"/>
              </a:solidFill>
              <a:effectLst>
                <a:outerShdw blurRad="50800" dist="38100" dir="8100000" algn="tr" rotWithShape="0">
                  <a:prstClr val="black">
                    <a:alpha val="40000"/>
                  </a:prstClr>
                </a:outerShdw>
              </a:effectLst>
              <a:latin typeface="+mn-lt"/>
              <a:cs typeface="+mn-cs"/>
            </a:endParaRPr>
          </a:p>
        </p:txBody>
      </p:sp>
      <p:pic>
        <p:nvPicPr>
          <p:cNvPr id="85001"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295400" y="-1524000"/>
            <a:ext cx="7200000" cy="7200000"/>
          </a:xfrm>
          <a:prstGeom prst="ellipse">
            <a:avLst/>
          </a:prstGeom>
          <a:gradFill flip="none" rotWithShape="1">
            <a:gsLst>
              <a:gs pos="5000">
                <a:schemeClr val="accent6">
                  <a:lumMod val="75000"/>
                  <a:alpha val="89000"/>
                </a:schemeClr>
              </a:gs>
              <a:gs pos="33000">
                <a:schemeClr val="accent6">
                  <a:lumMod val="60000"/>
                  <a:lumOff val="40000"/>
                  <a:alpha val="69000"/>
                </a:schemeClr>
              </a:gs>
              <a:gs pos="58000">
                <a:schemeClr val="accent6">
                  <a:lumMod val="40000"/>
                  <a:lumOff val="60000"/>
                  <a:alpha val="37000"/>
                </a:schemeClr>
              </a:gs>
              <a:gs pos="88000">
                <a:schemeClr val="accent6">
                  <a:lumMod val="20000"/>
                  <a:lumOff val="80000"/>
                  <a:alpha val="0"/>
                </a:schemeClr>
              </a:gs>
            </a:gsLst>
            <a:path path="circle">
              <a:fillToRect l="50000" t="50000" r="50000" b="50000"/>
            </a:path>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fontAlgn="auto">
              <a:spcBef>
                <a:spcPts val="0"/>
              </a:spcBef>
              <a:spcAft>
                <a:spcPts val="0"/>
              </a:spcAft>
              <a:defRPr/>
            </a:pPr>
            <a:endParaRPr lang="tr-TR" sz="1700" dirty="0">
              <a:solidFill>
                <a:schemeClr val="tx1"/>
              </a:solidFill>
              <a:latin typeface="Gill Sans MT Condensed" pitchFamily="34" charset="0"/>
            </a:endParaRPr>
          </a:p>
        </p:txBody>
      </p:sp>
      <p:pic>
        <p:nvPicPr>
          <p:cNvPr id="10" name="Picture 4" descr="MOTOTRBO_Repeater_R"/>
          <p:cNvPicPr>
            <a:picLocks noChangeAspect="1" noChangeArrowheads="1"/>
          </p:cNvPicPr>
          <p:nvPr/>
        </p:nvPicPr>
        <p:blipFill>
          <a:blip r:embed="rId3" cstate="screen">
            <a:clrChange>
              <a:clrFrom>
                <a:srgbClr val="FFFFFF"/>
              </a:clrFrom>
              <a:clrTo>
                <a:srgbClr val="FFFFFF">
                  <a:alpha val="0"/>
                </a:srgbClr>
              </a:clrTo>
            </a:clrChange>
          </a:blip>
          <a:srcRect l="12486" t="26881" r="6717" b="17877"/>
          <a:stretch>
            <a:fillRect/>
          </a:stretch>
        </p:blipFill>
        <p:spPr bwMode="auto">
          <a:xfrm>
            <a:off x="4343400" y="1066800"/>
            <a:ext cx="1796956" cy="822949"/>
          </a:xfrm>
          <a:prstGeom prst="rect">
            <a:avLst/>
          </a:prstGeom>
          <a:noFill/>
          <a:ln w="9525">
            <a:noFill/>
            <a:miter lim="800000"/>
            <a:headEnd/>
            <a:tailEnd/>
          </a:ln>
          <a:effectLst>
            <a:glow rad="228600">
              <a:schemeClr val="accent3">
                <a:satMod val="175000"/>
                <a:alpha val="40000"/>
              </a:schemeClr>
            </a:glow>
          </a:effectLst>
        </p:spPr>
      </p:pic>
      <p:sp>
        <p:nvSpPr>
          <p:cNvPr id="11" name="TextBox 10"/>
          <p:cNvSpPr txBox="1"/>
          <p:nvPr/>
        </p:nvSpPr>
        <p:spPr>
          <a:xfrm rot="18986178">
            <a:off x="2688607" y="2154358"/>
            <a:ext cx="3533281" cy="604299"/>
          </a:xfrm>
          <a:prstGeom prst="rect">
            <a:avLst/>
          </a:prstGeom>
        </p:spPr>
        <p:txBody>
          <a:bodyPr lIns="65306" tIns="32653" rIns="65306" bIns="32653"/>
          <a:lstStyle/>
          <a:p>
            <a:pPr defTabSz="653064" fontAlgn="auto">
              <a:spcAft>
                <a:spcPts val="0"/>
              </a:spcAft>
              <a:defRPr/>
            </a:pPr>
            <a:r>
              <a:rPr lang="tr-TR" sz="1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Telsiz röleye  gönderir </a:t>
            </a:r>
            <a:r>
              <a:rPr lang="tr-TR" sz="1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sym typeface="Wingdings"/>
              </a:rPr>
              <a:t></a:t>
            </a:r>
            <a:endParaRPr lang="tr-TR" sz="17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12" name="TextBox 11"/>
          <p:cNvSpPr txBox="1"/>
          <p:nvPr/>
        </p:nvSpPr>
        <p:spPr>
          <a:xfrm rot="3027205">
            <a:off x="5610979" y="2624100"/>
            <a:ext cx="3533281" cy="604299"/>
          </a:xfrm>
          <a:prstGeom prst="rect">
            <a:avLst/>
          </a:prstGeom>
        </p:spPr>
        <p:txBody>
          <a:bodyPr lIns="65306" tIns="32653" rIns="65306" bIns="32653"/>
          <a:lstStyle/>
          <a:p>
            <a:pPr defTabSz="653064" fontAlgn="auto">
              <a:spcAft>
                <a:spcPts val="0"/>
              </a:spcAft>
              <a:defRPr/>
            </a:pPr>
            <a:r>
              <a:rPr lang="tr-TR" sz="1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Röle diğer telsizlere </a:t>
            </a:r>
          </a:p>
          <a:p>
            <a:pPr defTabSz="653064" fontAlgn="auto">
              <a:spcAft>
                <a:spcPts val="0"/>
              </a:spcAft>
              <a:defRPr/>
            </a:pPr>
            <a:r>
              <a:rPr lang="tr-TR" sz="1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tekrar eder </a:t>
            </a:r>
            <a:r>
              <a:rPr lang="tr-TR" sz="1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sym typeface="Wingdings"/>
              </a:rPr>
              <a:t></a:t>
            </a:r>
            <a:endParaRPr lang="tr-TR" sz="17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24" name="TextBox 23"/>
          <p:cNvSpPr txBox="1"/>
          <p:nvPr/>
        </p:nvSpPr>
        <p:spPr>
          <a:xfrm>
            <a:off x="282516" y="283976"/>
            <a:ext cx="7047198" cy="1929453"/>
          </a:xfrm>
          <a:prstGeom prst="rect">
            <a:avLst/>
          </a:prstGeom>
        </p:spPr>
        <p:txBody>
          <a:bodyPr lIns="65306" tIns="32653" rIns="65306" bIns="32653"/>
          <a:lstStyle/>
          <a:p>
            <a:pPr defTabSz="653064" fontAlgn="auto">
              <a:spcAft>
                <a:spcPts val="0"/>
              </a:spcAft>
              <a:defRPr/>
            </a:pPr>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Röleli sistemler</a:t>
            </a:r>
            <a:endParaRPr lang="tr-TR" sz="4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28" name="Picture 27" descr="MOTOTRBO_Port_Disp_R"/>
          <p:cNvPicPr>
            <a:picLocks noChangeAspect="1" noChangeArrowheads="1"/>
          </p:cNvPicPr>
          <p:nvPr/>
        </p:nvPicPr>
        <p:blipFill>
          <a:blip r:embed="rId4" cstate="screen">
            <a:clrChange>
              <a:clrFrom>
                <a:srgbClr val="FFFFFF"/>
              </a:clrFrom>
              <a:clrTo>
                <a:srgbClr val="FFFFFF">
                  <a:alpha val="0"/>
                </a:srgbClr>
              </a:clrTo>
            </a:clrChange>
          </a:blip>
          <a:srcRect l="32170" t="5153" r="29604" b="7785"/>
          <a:stretch>
            <a:fillRect/>
          </a:stretch>
        </p:blipFill>
        <p:spPr bwMode="auto">
          <a:xfrm>
            <a:off x="2133600" y="1843352"/>
            <a:ext cx="982844" cy="3171296"/>
          </a:xfrm>
          <a:prstGeom prst="rect">
            <a:avLst/>
          </a:prstGeom>
          <a:noFill/>
          <a:ln w="9525">
            <a:noFill/>
            <a:miter lim="800000"/>
            <a:headEnd/>
            <a:tailEnd/>
          </a:ln>
          <a:effectLst>
            <a:reflection blurRad="6350" stA="52000" endA="300" endPos="35000" dir="5400000" sy="-100000" algn="bl" rotWithShape="0"/>
          </a:effectLst>
        </p:spPr>
      </p:pic>
      <p:pic>
        <p:nvPicPr>
          <p:cNvPr id="29" name="Picture 28" descr="MOTOTRBO_Port_Disp_R"/>
          <p:cNvPicPr>
            <a:picLocks noChangeAspect="1" noChangeArrowheads="1"/>
          </p:cNvPicPr>
          <p:nvPr/>
        </p:nvPicPr>
        <p:blipFill>
          <a:blip r:embed="rId4" cstate="screen">
            <a:clrChange>
              <a:clrFrom>
                <a:srgbClr val="FFFFFF"/>
              </a:clrFrom>
              <a:clrTo>
                <a:srgbClr val="FFFFFF">
                  <a:alpha val="0"/>
                </a:srgbClr>
              </a:clrTo>
            </a:clrChange>
          </a:blip>
          <a:srcRect l="32170" t="5153" r="29604" b="7785"/>
          <a:stretch>
            <a:fillRect/>
          </a:stretch>
        </p:blipFill>
        <p:spPr bwMode="auto">
          <a:xfrm>
            <a:off x="7119826" y="2996081"/>
            <a:ext cx="502119" cy="1620166"/>
          </a:xfrm>
          <a:prstGeom prst="rect">
            <a:avLst/>
          </a:prstGeom>
          <a:noFill/>
          <a:ln w="9525">
            <a:noFill/>
            <a:miter lim="800000"/>
            <a:headEnd/>
            <a:tailEnd/>
          </a:ln>
          <a:effectLst>
            <a:reflection blurRad="6350" stA="52000" endA="300" endPos="35000" dir="5400000" sy="-100000" algn="bl" rotWithShape="0"/>
          </a:effectLst>
        </p:spPr>
      </p:pic>
      <p:pic>
        <p:nvPicPr>
          <p:cNvPr id="30" name="Picture 29" descr="MOTOTRBO_Port_Disp_R"/>
          <p:cNvPicPr>
            <a:picLocks noChangeAspect="1" noChangeArrowheads="1"/>
          </p:cNvPicPr>
          <p:nvPr/>
        </p:nvPicPr>
        <p:blipFill>
          <a:blip r:embed="rId4" cstate="screen">
            <a:clrChange>
              <a:clrFrom>
                <a:srgbClr val="FFFFFF"/>
              </a:clrFrom>
              <a:clrTo>
                <a:srgbClr val="FFFFFF">
                  <a:alpha val="0"/>
                </a:srgbClr>
              </a:clrTo>
            </a:clrChange>
          </a:blip>
          <a:srcRect l="32170" t="5153" r="29604" b="7785"/>
          <a:stretch>
            <a:fillRect/>
          </a:stretch>
        </p:blipFill>
        <p:spPr bwMode="auto">
          <a:xfrm>
            <a:off x="3880862" y="2590800"/>
            <a:ext cx="691138" cy="2230064"/>
          </a:xfrm>
          <a:prstGeom prst="rect">
            <a:avLst/>
          </a:prstGeom>
          <a:noFill/>
          <a:ln w="9525">
            <a:noFill/>
            <a:miter lim="800000"/>
            <a:headEnd/>
            <a:tailEnd/>
          </a:ln>
          <a:effectLst>
            <a:reflection blurRad="6350" stA="52000" endA="300" endPos="35000" dir="5400000" sy="-100000" algn="bl" rotWithShape="0"/>
          </a:effectLst>
        </p:spPr>
      </p:pic>
      <p:pic>
        <p:nvPicPr>
          <p:cNvPr id="31" name="Picture 30" descr="MOTOTRBO_Port_Disp_R"/>
          <p:cNvPicPr>
            <a:picLocks noChangeAspect="1" noChangeArrowheads="1"/>
          </p:cNvPicPr>
          <p:nvPr/>
        </p:nvPicPr>
        <p:blipFill>
          <a:blip r:embed="rId4" cstate="screen">
            <a:clrChange>
              <a:clrFrom>
                <a:srgbClr val="FFFFFF"/>
              </a:clrFrom>
              <a:clrTo>
                <a:srgbClr val="FFFFFF">
                  <a:alpha val="0"/>
                </a:srgbClr>
              </a:clrTo>
            </a:clrChange>
          </a:blip>
          <a:srcRect l="32170" t="5153" r="29604" b="7785"/>
          <a:stretch>
            <a:fillRect/>
          </a:stretch>
        </p:blipFill>
        <p:spPr bwMode="auto">
          <a:xfrm>
            <a:off x="7924800" y="4419600"/>
            <a:ext cx="528062" cy="1703874"/>
          </a:xfrm>
          <a:prstGeom prst="rect">
            <a:avLst/>
          </a:prstGeom>
          <a:noFill/>
          <a:ln w="9525">
            <a:noFill/>
            <a:miter lim="800000"/>
            <a:headEnd/>
            <a:tailEnd/>
          </a:ln>
          <a:effectLst>
            <a:glow rad="101600">
              <a:schemeClr val="accent2">
                <a:satMod val="175000"/>
                <a:alpha val="40000"/>
              </a:schemeClr>
            </a:glow>
            <a:reflection blurRad="6350" stA="52000" endA="300" endPos="35000" dir="5400000" sy="-100000" algn="bl" rotWithShape="0"/>
          </a:effectLst>
        </p:spPr>
      </p:pic>
      <p:pic>
        <p:nvPicPr>
          <p:cNvPr id="8705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295400" y="-1524000"/>
            <a:ext cx="7200000" cy="7200000"/>
          </a:xfrm>
          <a:prstGeom prst="ellipse">
            <a:avLst/>
          </a:prstGeom>
          <a:gradFill flip="none" rotWithShape="1">
            <a:gsLst>
              <a:gs pos="5000">
                <a:schemeClr val="accent6">
                  <a:lumMod val="75000"/>
                  <a:alpha val="89000"/>
                </a:schemeClr>
              </a:gs>
              <a:gs pos="33000">
                <a:schemeClr val="accent6">
                  <a:lumMod val="60000"/>
                  <a:lumOff val="40000"/>
                  <a:alpha val="69000"/>
                </a:schemeClr>
              </a:gs>
              <a:gs pos="58000">
                <a:schemeClr val="accent6">
                  <a:lumMod val="40000"/>
                  <a:lumOff val="60000"/>
                  <a:alpha val="37000"/>
                </a:schemeClr>
              </a:gs>
              <a:gs pos="88000">
                <a:schemeClr val="accent6">
                  <a:lumMod val="20000"/>
                  <a:lumOff val="80000"/>
                  <a:alpha val="0"/>
                </a:schemeClr>
              </a:gs>
            </a:gsLst>
            <a:path path="circle">
              <a:fillToRect l="50000" t="50000" r="50000" b="50000"/>
            </a:path>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fontAlgn="auto">
              <a:spcBef>
                <a:spcPts val="0"/>
              </a:spcBef>
              <a:spcAft>
                <a:spcPts val="0"/>
              </a:spcAft>
              <a:defRPr/>
            </a:pPr>
            <a:endParaRPr lang="tr-TR" sz="1700" dirty="0">
              <a:solidFill>
                <a:schemeClr val="tx1"/>
              </a:solidFill>
              <a:latin typeface="Gill Sans MT Condensed" pitchFamily="34" charset="0"/>
            </a:endParaRPr>
          </a:p>
        </p:txBody>
      </p:sp>
      <p:pic>
        <p:nvPicPr>
          <p:cNvPr id="10" name="Picture 4" descr="MOTOTRBO_Repeater_R"/>
          <p:cNvPicPr>
            <a:picLocks noChangeAspect="1" noChangeArrowheads="1"/>
          </p:cNvPicPr>
          <p:nvPr/>
        </p:nvPicPr>
        <p:blipFill>
          <a:blip r:embed="rId3" cstate="screen">
            <a:clrChange>
              <a:clrFrom>
                <a:srgbClr val="FFFFFF"/>
              </a:clrFrom>
              <a:clrTo>
                <a:srgbClr val="FFFFFF">
                  <a:alpha val="0"/>
                </a:srgbClr>
              </a:clrTo>
            </a:clrChange>
          </a:blip>
          <a:srcRect l="12486" t="26881" r="6717" b="17877"/>
          <a:stretch>
            <a:fillRect/>
          </a:stretch>
        </p:blipFill>
        <p:spPr bwMode="auto">
          <a:xfrm>
            <a:off x="4343400" y="1066800"/>
            <a:ext cx="1796956" cy="822949"/>
          </a:xfrm>
          <a:prstGeom prst="rect">
            <a:avLst/>
          </a:prstGeom>
          <a:noFill/>
          <a:ln w="9525">
            <a:noFill/>
            <a:miter lim="800000"/>
            <a:headEnd/>
            <a:tailEnd/>
          </a:ln>
          <a:effectLst>
            <a:glow rad="228600">
              <a:schemeClr val="accent3">
                <a:satMod val="175000"/>
                <a:alpha val="40000"/>
              </a:schemeClr>
            </a:glow>
          </a:effectLst>
        </p:spPr>
      </p:pic>
      <p:sp>
        <p:nvSpPr>
          <p:cNvPr id="24" name="TextBox 23"/>
          <p:cNvSpPr txBox="1"/>
          <p:nvPr/>
        </p:nvSpPr>
        <p:spPr>
          <a:xfrm>
            <a:off x="282516" y="283977"/>
            <a:ext cx="3451284" cy="859024"/>
          </a:xfrm>
          <a:prstGeom prst="rect">
            <a:avLst/>
          </a:prstGeom>
        </p:spPr>
        <p:txBody>
          <a:bodyPr lIns="65306" tIns="32653" rIns="65306" bIns="32653"/>
          <a:lstStyle/>
          <a:p>
            <a:pPr defTabSz="653064" fontAlgn="auto">
              <a:spcAft>
                <a:spcPts val="0"/>
              </a:spcAft>
              <a:defRPr/>
            </a:pPr>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Mixed-Mode</a:t>
            </a:r>
            <a:endParaRPr lang="tr-TR" sz="4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28" name="Picture 27" descr="MOTOTRBO_Port_Disp_R"/>
          <p:cNvPicPr>
            <a:picLocks noChangeAspect="1" noChangeArrowheads="1"/>
          </p:cNvPicPr>
          <p:nvPr/>
        </p:nvPicPr>
        <p:blipFill>
          <a:blip r:embed="rId4" cstate="screen">
            <a:clrChange>
              <a:clrFrom>
                <a:srgbClr val="FFFFFF"/>
              </a:clrFrom>
              <a:clrTo>
                <a:srgbClr val="FFFFFF">
                  <a:alpha val="0"/>
                </a:srgbClr>
              </a:clrTo>
            </a:clrChange>
          </a:blip>
          <a:srcRect l="32170" t="5153" r="29604" b="7785"/>
          <a:stretch>
            <a:fillRect/>
          </a:stretch>
        </p:blipFill>
        <p:spPr bwMode="auto">
          <a:xfrm>
            <a:off x="2133600" y="1843352"/>
            <a:ext cx="982844" cy="3171296"/>
          </a:xfrm>
          <a:prstGeom prst="rect">
            <a:avLst/>
          </a:prstGeom>
          <a:noFill/>
          <a:ln w="9525">
            <a:noFill/>
            <a:miter lim="800000"/>
            <a:headEnd/>
            <a:tailEnd/>
          </a:ln>
          <a:effectLst>
            <a:reflection blurRad="6350" stA="52000" endA="300" endPos="35000" dir="5400000" sy="-100000" algn="bl" rotWithShape="0"/>
          </a:effectLst>
        </p:spPr>
      </p:pic>
      <p:pic>
        <p:nvPicPr>
          <p:cNvPr id="29" name="Picture 28" descr="MOTOTRBO_Port_Disp_R"/>
          <p:cNvPicPr>
            <a:picLocks noChangeAspect="1" noChangeArrowheads="1"/>
          </p:cNvPicPr>
          <p:nvPr/>
        </p:nvPicPr>
        <p:blipFill>
          <a:blip r:embed="rId4" cstate="screen">
            <a:clrChange>
              <a:clrFrom>
                <a:srgbClr val="FFFFFF"/>
              </a:clrFrom>
              <a:clrTo>
                <a:srgbClr val="FFFFFF">
                  <a:alpha val="0"/>
                </a:srgbClr>
              </a:clrTo>
            </a:clrChange>
          </a:blip>
          <a:srcRect l="32170" t="5153" r="29604" b="7785"/>
          <a:stretch>
            <a:fillRect/>
          </a:stretch>
        </p:blipFill>
        <p:spPr bwMode="auto">
          <a:xfrm>
            <a:off x="6781800" y="3124200"/>
            <a:ext cx="502119" cy="1620166"/>
          </a:xfrm>
          <a:prstGeom prst="rect">
            <a:avLst/>
          </a:prstGeom>
          <a:noFill/>
          <a:ln w="9525">
            <a:noFill/>
            <a:miter lim="800000"/>
            <a:headEnd/>
            <a:tailEnd/>
          </a:ln>
          <a:effectLst>
            <a:reflection blurRad="6350" stA="52000" endA="300" endPos="35000" dir="5400000" sy="-100000" algn="bl" rotWithShape="0"/>
          </a:effectLst>
        </p:spPr>
      </p:pic>
      <p:pic>
        <p:nvPicPr>
          <p:cNvPr id="137218" name="Picture 2" descr="http://www.radio-accessories.com/images/products/thumb/VX42011.9.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86237" y="3200400"/>
            <a:ext cx="771525" cy="2447926"/>
          </a:xfrm>
          <a:prstGeom prst="rect">
            <a:avLst/>
          </a:prstGeom>
          <a:noFill/>
          <a:ln w="9525">
            <a:noFill/>
            <a:miter lim="800000"/>
            <a:headEnd/>
            <a:tailEnd/>
          </a:ln>
          <a:effectLst>
            <a:reflection blurRad="6350" stA="52000" endA="300" endPos="35000" dir="5400000" sy="-100000" algn="bl" rotWithShape="0"/>
          </a:effectLst>
        </p:spPr>
      </p:pic>
      <p:pic>
        <p:nvPicPr>
          <p:cNvPr id="13" name="Picture 2" descr="http://www.radio-accessories.com/images/products/thumb/VX42011.9.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01000" y="1295400"/>
            <a:ext cx="466724" cy="1480838"/>
          </a:xfrm>
          <a:prstGeom prst="rect">
            <a:avLst/>
          </a:prstGeom>
          <a:noFill/>
          <a:ln w="9525">
            <a:noFill/>
            <a:miter lim="800000"/>
            <a:headEnd/>
            <a:tailEnd/>
          </a:ln>
          <a:effectLst>
            <a:reflection blurRad="6350" stA="52000" endA="300" endPos="35000" dir="5400000" sy="-100000" algn="bl" rotWithShape="0"/>
          </a:effectLst>
        </p:spPr>
      </p:pic>
      <p:cxnSp>
        <p:nvCxnSpPr>
          <p:cNvPr id="14" name="Straight Arrow Connector 13"/>
          <p:cNvCxnSpPr/>
          <p:nvPr/>
        </p:nvCxnSpPr>
        <p:spPr>
          <a:xfrm flipV="1">
            <a:off x="3048000" y="1828800"/>
            <a:ext cx="1524000" cy="838200"/>
          </a:xfrm>
          <a:prstGeom prst="straightConnector1">
            <a:avLst/>
          </a:prstGeom>
          <a:ln w="76200">
            <a:solidFill>
              <a:srgbClr val="FFFF00"/>
            </a:solidFill>
            <a:prstDash val="sysDot"/>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5295900" y="2247900"/>
            <a:ext cx="2209800" cy="1066800"/>
          </a:xfrm>
          <a:prstGeom prst="straightConnector1">
            <a:avLst/>
          </a:prstGeom>
          <a:ln w="76200">
            <a:solidFill>
              <a:srgbClr val="FFFF00"/>
            </a:solidFill>
            <a:prstDash val="sysDot"/>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 name="Picture 18" descr="MOTOTRBO_Port_Disp_R"/>
          <p:cNvPicPr>
            <a:picLocks noChangeAspect="1" noChangeArrowheads="1"/>
          </p:cNvPicPr>
          <p:nvPr/>
        </p:nvPicPr>
        <p:blipFill>
          <a:blip r:embed="rId4" cstate="screen">
            <a:clrChange>
              <a:clrFrom>
                <a:srgbClr val="FFFFFF"/>
              </a:clrFrom>
              <a:clrTo>
                <a:srgbClr val="FFFFFF">
                  <a:alpha val="0"/>
                </a:srgbClr>
              </a:clrTo>
            </a:clrChange>
          </a:blip>
          <a:srcRect l="32170" t="5153" r="29604" b="7785"/>
          <a:stretch>
            <a:fillRect/>
          </a:stretch>
        </p:blipFill>
        <p:spPr bwMode="auto">
          <a:xfrm>
            <a:off x="3124200" y="2819400"/>
            <a:ext cx="502119" cy="1620166"/>
          </a:xfrm>
          <a:prstGeom prst="rect">
            <a:avLst/>
          </a:prstGeom>
          <a:noFill/>
          <a:ln w="9525">
            <a:noFill/>
            <a:miter lim="800000"/>
            <a:headEnd/>
            <a:tailEnd/>
          </a:ln>
          <a:effectLst>
            <a:reflection blurRad="6350" stA="52000" endA="300" endPos="35000" dir="5400000" sy="-100000" algn="bl" rotWithShape="0"/>
          </a:effectLst>
        </p:spPr>
      </p:pic>
      <p:pic>
        <p:nvPicPr>
          <p:cNvPr id="20" name="Picture 19" descr="MOTOTRBO_Port_Disp_R"/>
          <p:cNvPicPr>
            <a:picLocks noChangeAspect="1" noChangeArrowheads="1"/>
          </p:cNvPicPr>
          <p:nvPr/>
        </p:nvPicPr>
        <p:blipFill>
          <a:blip r:embed="rId4" cstate="screen">
            <a:clrChange>
              <a:clrFrom>
                <a:srgbClr val="FFFFFF"/>
              </a:clrFrom>
              <a:clrTo>
                <a:srgbClr val="FFFFFF">
                  <a:alpha val="0"/>
                </a:srgbClr>
              </a:clrTo>
            </a:clrChange>
          </a:blip>
          <a:srcRect l="32170" t="5153" r="29604" b="7785"/>
          <a:stretch>
            <a:fillRect/>
          </a:stretch>
        </p:blipFill>
        <p:spPr bwMode="auto">
          <a:xfrm>
            <a:off x="7315200" y="2438400"/>
            <a:ext cx="502119" cy="1620166"/>
          </a:xfrm>
          <a:prstGeom prst="rect">
            <a:avLst/>
          </a:prstGeom>
          <a:noFill/>
          <a:ln w="9525">
            <a:noFill/>
            <a:miter lim="800000"/>
            <a:headEnd/>
            <a:tailEnd/>
          </a:ln>
          <a:effectLst>
            <a:reflection blurRad="6350" stA="52000" endA="300" endPos="35000" dir="5400000" sy="-100000" algn="bl" rotWithShape="0"/>
          </a:effectLst>
        </p:spPr>
      </p:pic>
      <p:cxnSp>
        <p:nvCxnSpPr>
          <p:cNvPr id="21" name="Straight Arrow Connector 20"/>
          <p:cNvCxnSpPr/>
          <p:nvPr/>
        </p:nvCxnSpPr>
        <p:spPr>
          <a:xfrm rot="5400000" flipH="1" flipV="1">
            <a:off x="3429000" y="2133600"/>
            <a:ext cx="1524000" cy="1066800"/>
          </a:xfrm>
          <a:prstGeom prst="straightConnector1">
            <a:avLst/>
          </a:prstGeom>
          <a:ln w="76200">
            <a:solidFill>
              <a:schemeClr val="accent1">
                <a:lumMod val="40000"/>
                <a:lumOff val="60000"/>
              </a:schemeClr>
            </a:solidFill>
            <a:prstDash val="sysDot"/>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6057900" y="1714500"/>
            <a:ext cx="1447800" cy="1371600"/>
          </a:xfrm>
          <a:prstGeom prst="straightConnector1">
            <a:avLst/>
          </a:prstGeom>
          <a:ln w="76200">
            <a:solidFill>
              <a:schemeClr val="accent1">
                <a:lumMod val="40000"/>
                <a:lumOff val="60000"/>
              </a:schemeClr>
            </a:solidFill>
            <a:prstDash val="sysDot"/>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05200" y="3048000"/>
            <a:ext cx="2362200" cy="228600"/>
          </a:xfrm>
          <a:prstGeom prst="straightConnector1">
            <a:avLst/>
          </a:prstGeom>
          <a:ln w="76200">
            <a:solidFill>
              <a:schemeClr val="tx1">
                <a:lumMod val="95000"/>
                <a:lumOff val="5000"/>
              </a:schemeClr>
            </a:solidFill>
            <a:prstDash val="sysDash"/>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3"/>
          </p:cNvCxnSpPr>
          <p:nvPr/>
        </p:nvCxnSpPr>
        <p:spPr>
          <a:xfrm>
            <a:off x="6140450" y="1477963"/>
            <a:ext cx="1860550" cy="579437"/>
          </a:xfrm>
          <a:prstGeom prst="straightConnector1">
            <a:avLst/>
          </a:prstGeom>
          <a:ln w="76200">
            <a:solidFill>
              <a:schemeClr val="tx1">
                <a:lumMod val="95000"/>
                <a:lumOff val="5000"/>
              </a:schemeClr>
            </a:solidFill>
            <a:prstDash val="sysDash"/>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04800" y="5791200"/>
            <a:ext cx="762000" cy="1588"/>
          </a:xfrm>
          <a:prstGeom prst="straightConnector1">
            <a:avLst/>
          </a:prstGeom>
          <a:ln w="76200">
            <a:solidFill>
              <a:srgbClr val="FFFF00"/>
            </a:solidFill>
            <a:prstDash val="sysDot"/>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04800" y="6096000"/>
            <a:ext cx="762000" cy="1588"/>
          </a:xfrm>
          <a:prstGeom prst="straightConnector1">
            <a:avLst/>
          </a:prstGeom>
          <a:ln w="76200">
            <a:solidFill>
              <a:schemeClr val="accent1">
                <a:lumMod val="40000"/>
                <a:lumOff val="60000"/>
              </a:schemeClr>
            </a:solidFill>
            <a:prstDash val="sysDot"/>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04800" y="6400800"/>
            <a:ext cx="762000" cy="1588"/>
          </a:xfrm>
          <a:prstGeom prst="straightConnector1">
            <a:avLst/>
          </a:prstGeom>
          <a:ln w="76200">
            <a:solidFill>
              <a:schemeClr val="tx1">
                <a:lumMod val="95000"/>
                <a:lumOff val="5000"/>
              </a:schemeClr>
            </a:solidFill>
            <a:prstDash val="sysDash"/>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120716" y="5638800"/>
            <a:ext cx="3451284" cy="554224"/>
          </a:xfrm>
          <a:prstGeom prst="rect">
            <a:avLst/>
          </a:prstGeom>
        </p:spPr>
        <p:txBody>
          <a:bodyPr lIns="65306" tIns="32653" rIns="65306" bIns="32653"/>
          <a:lstStyle/>
          <a:p>
            <a:pPr defTabSz="653064" fontAlgn="auto">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Dijital</a:t>
            </a:r>
            <a:endParaRPr lang="tr-TR"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
        <p:nvSpPr>
          <p:cNvPr id="46" name="TextBox 45"/>
          <p:cNvSpPr txBox="1"/>
          <p:nvPr/>
        </p:nvSpPr>
        <p:spPr>
          <a:xfrm>
            <a:off x="1120716" y="6096000"/>
            <a:ext cx="3451284" cy="554224"/>
          </a:xfrm>
          <a:prstGeom prst="rect">
            <a:avLst/>
          </a:prstGeom>
        </p:spPr>
        <p:txBody>
          <a:bodyPr lIns="65306" tIns="32653" rIns="65306" bIns="32653"/>
          <a:lstStyle/>
          <a:p>
            <a:pPr defTabSz="653064" fontAlgn="auto">
              <a:spcAft>
                <a:spcPts val="0"/>
              </a:spcAft>
              <a:defRPr/>
            </a:pPr>
            <a:r>
              <a:rPr lang="tr-TR" sz="3200" dirty="0">
                <a:ln w="18415" cmpd="sng">
                  <a:solidFill>
                    <a:srgbClr val="000000"/>
                  </a:solidFill>
                  <a:prstDash val="solid"/>
                </a:ln>
                <a:effectLst>
                  <a:outerShdw blurRad="63500" dir="3600000" algn="tl" rotWithShape="0">
                    <a:srgbClr val="000000">
                      <a:alpha val="70000"/>
                    </a:srgbClr>
                  </a:outerShdw>
                </a:effectLst>
                <a:latin typeface="Maiandra GD" pitchFamily="34" charset="0"/>
                <a:cs typeface="+mn-cs"/>
              </a:rPr>
              <a:t>Analog</a:t>
            </a:r>
            <a:endParaRPr lang="tr-TR" sz="3200" i="1" dirty="0">
              <a:ln w="18415" cmpd="sng">
                <a:solidFill>
                  <a:srgbClr val="000000"/>
                </a:solidFill>
                <a:prstDash val="solid"/>
              </a:ln>
              <a:effectLst>
                <a:outerShdw blurRad="63500" dir="3600000" algn="tl" rotWithShape="0">
                  <a:srgbClr val="000000">
                    <a:alpha val="70000"/>
                  </a:srgbClr>
                </a:outerShdw>
              </a:effectLst>
              <a:latin typeface="Maiandra GD" pitchFamily="34" charset="0"/>
              <a:cs typeface="+mn-cs"/>
            </a:endParaRPr>
          </a:p>
        </p:txBody>
      </p:sp>
      <p:pic>
        <p:nvPicPr>
          <p:cNvPr id="89111"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Right)">
                                      <p:cBhvr>
                                        <p:cTn id="11" dur="1000"/>
                                        <p:tgtEl>
                                          <p:spTgt spid="16"/>
                                        </p:tgtEl>
                                      </p:cBhvr>
                                    </p:animEffect>
                                  </p:childTnLst>
                                </p:cTn>
                              </p:par>
                            </p:childTnLst>
                          </p:cTn>
                        </p:par>
                        <p:par>
                          <p:cTn id="12" fill="hold">
                            <p:stCondLst>
                              <p:cond delay="2000"/>
                            </p:stCondLst>
                            <p:childTnLst>
                              <p:par>
                                <p:cTn id="13" presetID="18" presetClass="entr" presetSubtype="3"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upRight)">
                                      <p:cBhvr>
                                        <p:cTn id="15" dur="1000"/>
                                        <p:tgtEl>
                                          <p:spTgt spid="21"/>
                                        </p:tgtEl>
                                      </p:cBhvr>
                                    </p:animEffect>
                                  </p:childTnLst>
                                </p:cTn>
                              </p:par>
                            </p:childTnLst>
                          </p:cTn>
                        </p:par>
                        <p:par>
                          <p:cTn id="16" fill="hold">
                            <p:stCondLst>
                              <p:cond delay="3000"/>
                            </p:stCondLst>
                            <p:childTnLst>
                              <p:par>
                                <p:cTn id="17" presetID="18" presetClass="entr" presetSubtype="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trips(downRight)">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14"/>
                                        </p:tgtEl>
                                      </p:cBhvr>
                                    </p:animEffect>
                                    <p:set>
                                      <p:cBhvr>
                                        <p:cTn id="24" dur="1" fill="hold">
                                          <p:stCondLst>
                                            <p:cond delay="999"/>
                                          </p:stCondLst>
                                        </p:cTn>
                                        <p:tgtEl>
                                          <p:spTgt spid="1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21"/>
                                        </p:tgtEl>
                                      </p:cBhvr>
                                    </p:animEffect>
                                    <p:set>
                                      <p:cBhvr>
                                        <p:cTn id="27" dur="1" fill="hold">
                                          <p:stCondLst>
                                            <p:cond delay="999"/>
                                          </p:stCondLst>
                                        </p:cTn>
                                        <p:tgtEl>
                                          <p:spTgt spid="2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25"/>
                                        </p:tgtEl>
                                      </p:cBhvr>
                                    </p:animEffect>
                                    <p:set>
                                      <p:cBhvr>
                                        <p:cTn id="30" dur="1" fill="hold">
                                          <p:stCondLst>
                                            <p:cond delay="999"/>
                                          </p:stCondLst>
                                        </p:cTn>
                                        <p:tgtEl>
                                          <p:spTgt spid="2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16"/>
                                        </p:tgtEl>
                                      </p:cBhvr>
                                    </p:animEffect>
                                    <p:set>
                                      <p:cBhvr>
                                        <p:cTn id="33" dur="1" fill="hold">
                                          <p:stCondLst>
                                            <p:cond delay="999"/>
                                          </p:stCondLst>
                                        </p:cTn>
                                        <p:tgtEl>
                                          <p:spTgt spid="16"/>
                                        </p:tgtEl>
                                        <p:attrNameLst>
                                          <p:attrName>style.visibility</p:attrName>
                                        </p:attrNameLst>
                                      </p:cBhvr>
                                      <p:to>
                                        <p:strVal val="hidden"/>
                                      </p:to>
                                    </p:set>
                                  </p:childTnLst>
                                </p:cTn>
                              </p:par>
                            </p:childTnLst>
                          </p:cTn>
                        </p:par>
                        <p:par>
                          <p:cTn id="34" fill="hold">
                            <p:stCondLst>
                              <p:cond delay="1000"/>
                            </p:stCondLst>
                            <p:childTnLst>
                              <p:par>
                                <p:cTn id="35" presetID="18" presetClass="entr" presetSubtype="3"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strips(upRight)">
                                      <p:cBhvr>
                                        <p:cTn id="37" dur="1000"/>
                                        <p:tgtEl>
                                          <p:spTgt spid="32"/>
                                        </p:tgtEl>
                                      </p:cBhvr>
                                    </p:animEffect>
                                  </p:childTnLst>
                                </p:cTn>
                              </p:par>
                            </p:childTnLst>
                          </p:cTn>
                        </p:par>
                        <p:par>
                          <p:cTn id="38" fill="hold">
                            <p:stCondLst>
                              <p:cond delay="2000"/>
                            </p:stCondLst>
                            <p:childTnLst>
                              <p:par>
                                <p:cTn id="39" presetID="18" presetClass="entr" presetSubtype="6"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strips(downRight)">
                                      <p:cBhvr>
                                        <p:cTn id="4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rot="1325414">
            <a:off x="501344" y="2634943"/>
            <a:ext cx="4320000" cy="4320000"/>
          </a:xfrm>
          <a:prstGeom prst="ellipse">
            <a:avLst/>
          </a:prstGeom>
          <a:gradFill flip="none" rotWithShape="1">
            <a:gsLst>
              <a:gs pos="5000">
                <a:schemeClr val="tx2">
                  <a:lumMod val="40000"/>
                  <a:lumOff val="60000"/>
                  <a:alpha val="86000"/>
                </a:schemeClr>
              </a:gs>
              <a:gs pos="33000">
                <a:schemeClr val="tx2">
                  <a:lumMod val="60000"/>
                  <a:lumOff val="40000"/>
                  <a:alpha val="54000"/>
                </a:schemeClr>
              </a:gs>
              <a:gs pos="58000">
                <a:schemeClr val="bg1">
                  <a:lumMod val="85000"/>
                  <a:alpha val="45000"/>
                </a:schemeClr>
              </a:gs>
              <a:gs pos="88000">
                <a:schemeClr val="tx2">
                  <a:lumMod val="40000"/>
                  <a:lumOff val="60000"/>
                </a:schemeClr>
              </a:gs>
            </a:gsLst>
            <a:path path="circle">
              <a:fillToRect l="50000" t="50000" r="50000" b="50000"/>
            </a:path>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fontAlgn="auto">
              <a:spcBef>
                <a:spcPts val="0"/>
              </a:spcBef>
              <a:spcAft>
                <a:spcPts val="0"/>
              </a:spcAft>
              <a:defRPr/>
            </a:pPr>
            <a:endParaRPr lang="tr-TR" sz="1700" dirty="0">
              <a:solidFill>
                <a:schemeClr val="tx1"/>
              </a:solidFill>
              <a:latin typeface="Gill Sans MT Condensed" pitchFamily="34" charset="0"/>
            </a:endParaRPr>
          </a:p>
        </p:txBody>
      </p:sp>
      <p:sp>
        <p:nvSpPr>
          <p:cNvPr id="13" name="Oval 12"/>
          <p:cNvSpPr/>
          <p:nvPr/>
        </p:nvSpPr>
        <p:spPr>
          <a:xfrm>
            <a:off x="4267200" y="1752600"/>
            <a:ext cx="4320000" cy="4320000"/>
          </a:xfrm>
          <a:prstGeom prst="ellipse">
            <a:avLst/>
          </a:prstGeom>
          <a:gradFill flip="none" rotWithShape="1">
            <a:gsLst>
              <a:gs pos="5000">
                <a:schemeClr val="accent6">
                  <a:lumMod val="75000"/>
                  <a:alpha val="89000"/>
                </a:schemeClr>
              </a:gs>
              <a:gs pos="33000">
                <a:schemeClr val="accent6">
                  <a:lumMod val="60000"/>
                  <a:lumOff val="40000"/>
                  <a:alpha val="69000"/>
                </a:schemeClr>
              </a:gs>
              <a:gs pos="58000">
                <a:schemeClr val="accent6">
                  <a:lumMod val="40000"/>
                  <a:lumOff val="60000"/>
                  <a:alpha val="37000"/>
                </a:schemeClr>
              </a:gs>
              <a:gs pos="88000">
                <a:schemeClr val="accent6">
                  <a:lumMod val="20000"/>
                  <a:lumOff val="80000"/>
                  <a:alpha val="0"/>
                </a:schemeClr>
              </a:gs>
            </a:gsLst>
            <a:path path="circle">
              <a:fillToRect l="50000" t="50000" r="50000" b="50000"/>
            </a:path>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fontAlgn="auto">
              <a:spcBef>
                <a:spcPts val="0"/>
              </a:spcBef>
              <a:spcAft>
                <a:spcPts val="0"/>
              </a:spcAft>
              <a:defRPr/>
            </a:pPr>
            <a:endParaRPr lang="tr-TR" sz="1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Condensed" pitchFamily="34" charset="0"/>
            </a:endParaRPr>
          </a:p>
        </p:txBody>
      </p:sp>
      <p:pic>
        <p:nvPicPr>
          <p:cNvPr id="259" name="Picture 258"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5943600" y="1600200"/>
            <a:ext cx="282460" cy="911401"/>
          </a:xfrm>
          <a:prstGeom prst="rect">
            <a:avLst/>
          </a:prstGeom>
          <a:noFill/>
          <a:ln w="9525">
            <a:noFill/>
            <a:miter lim="800000"/>
            <a:headEnd/>
            <a:tailEnd/>
          </a:ln>
          <a:effectLst>
            <a:reflection blurRad="6350" stA="52000" endA="300" endPos="35000" dir="5400000" sy="-100000" algn="bl" rotWithShape="0"/>
          </a:effectLst>
        </p:spPr>
      </p:pic>
      <p:pic>
        <p:nvPicPr>
          <p:cNvPr id="9" name="Picture 8"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7010400" y="4191000"/>
            <a:ext cx="422341" cy="1362750"/>
          </a:xfrm>
          <a:prstGeom prst="rect">
            <a:avLst/>
          </a:prstGeom>
          <a:noFill/>
          <a:ln w="9525">
            <a:noFill/>
            <a:miter lim="800000"/>
            <a:headEnd/>
            <a:tailEnd/>
          </a:ln>
          <a:effectLst>
            <a:reflection blurRad="6350" stA="52000" endA="300" endPos="35000" dir="5400000" sy="-100000" algn="bl" rotWithShape="0"/>
          </a:effectLst>
        </p:spPr>
      </p:pic>
      <p:pic>
        <p:nvPicPr>
          <p:cNvPr id="10" name="Picture 4" descr="MOTOTRBO_Repeater_R"/>
          <p:cNvPicPr>
            <a:picLocks noChangeAspect="1" noChangeArrowheads="1"/>
          </p:cNvPicPr>
          <p:nvPr/>
        </p:nvPicPr>
        <p:blipFill>
          <a:blip r:embed="rId4" cstate="screen">
            <a:clrChange>
              <a:clrFrom>
                <a:srgbClr val="FFFFFF"/>
              </a:clrFrom>
              <a:clrTo>
                <a:srgbClr val="FFFFFF">
                  <a:alpha val="0"/>
                </a:srgbClr>
              </a:clrTo>
            </a:clrChange>
          </a:blip>
          <a:srcRect l="12486" t="26881" r="6717" b="17877"/>
          <a:stretch>
            <a:fillRect/>
          </a:stretch>
        </p:blipFill>
        <p:spPr bwMode="auto">
          <a:xfrm>
            <a:off x="5715000" y="3429000"/>
            <a:ext cx="1362436" cy="623953"/>
          </a:xfrm>
          <a:prstGeom prst="rect">
            <a:avLst/>
          </a:prstGeom>
          <a:noFill/>
          <a:ln w="9525">
            <a:noFill/>
            <a:miter lim="800000"/>
            <a:headEnd/>
            <a:tailEnd/>
          </a:ln>
          <a:effectLst>
            <a:glow rad="228600">
              <a:schemeClr val="accent6">
                <a:satMod val="175000"/>
                <a:alpha val="40000"/>
              </a:schemeClr>
            </a:glow>
          </a:effectLst>
        </p:spPr>
      </p:pic>
      <p:pic>
        <p:nvPicPr>
          <p:cNvPr id="14" name="Picture 4" descr="MOTOTRBO_Repeater_R"/>
          <p:cNvPicPr>
            <a:picLocks noChangeAspect="1" noChangeArrowheads="1"/>
          </p:cNvPicPr>
          <p:nvPr/>
        </p:nvPicPr>
        <p:blipFill>
          <a:blip r:embed="rId4" cstate="screen">
            <a:clrChange>
              <a:clrFrom>
                <a:srgbClr val="FFFFFF"/>
              </a:clrFrom>
              <a:clrTo>
                <a:srgbClr val="FFFFFF">
                  <a:alpha val="0"/>
                </a:srgbClr>
              </a:clrTo>
            </a:clrChange>
          </a:blip>
          <a:srcRect l="12486" t="26881" r="6717" b="17877"/>
          <a:stretch>
            <a:fillRect/>
          </a:stretch>
        </p:blipFill>
        <p:spPr bwMode="auto">
          <a:xfrm>
            <a:off x="1981200" y="4572000"/>
            <a:ext cx="1362436" cy="623953"/>
          </a:xfrm>
          <a:prstGeom prst="rect">
            <a:avLst/>
          </a:prstGeom>
          <a:noFill/>
          <a:ln w="9525">
            <a:noFill/>
            <a:miter lim="800000"/>
            <a:headEnd/>
            <a:tailEnd/>
          </a:ln>
          <a:effectLst>
            <a:glow rad="228600">
              <a:schemeClr val="accent1">
                <a:satMod val="175000"/>
                <a:alpha val="40000"/>
              </a:schemeClr>
            </a:glow>
          </a:effectLst>
        </p:spPr>
      </p:pic>
      <p:cxnSp>
        <p:nvCxnSpPr>
          <p:cNvPr id="22" name="Straight Connector 21"/>
          <p:cNvCxnSpPr/>
          <p:nvPr/>
        </p:nvCxnSpPr>
        <p:spPr>
          <a:xfrm flipV="1">
            <a:off x="3200400" y="3810000"/>
            <a:ext cx="2590800" cy="990601"/>
          </a:xfrm>
          <a:prstGeom prst="line">
            <a:avLst/>
          </a:prstGeom>
          <a:gradFill flip="none" rotWithShape="1">
            <a:gsLst>
              <a:gs pos="40000">
                <a:schemeClr val="bg1"/>
              </a:gs>
              <a:gs pos="88000">
                <a:schemeClr val="bg2">
                  <a:lumMod val="90000"/>
                </a:schemeClr>
              </a:gs>
            </a:gsLst>
            <a:lin ang="2700000" scaled="1"/>
            <a:tileRect/>
          </a:gradFill>
          <a:ln w="57150" cap="rnd">
            <a:solidFill>
              <a:schemeClr val="bg1"/>
            </a:solidFill>
            <a:prstDash val="solid"/>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cxnSp>
      <p:pic>
        <p:nvPicPr>
          <p:cNvPr id="23" name="Picture 22"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1828800" y="2517599"/>
            <a:ext cx="282460" cy="911401"/>
          </a:xfrm>
          <a:prstGeom prst="rect">
            <a:avLst/>
          </a:prstGeom>
          <a:noFill/>
          <a:ln w="9525">
            <a:noFill/>
            <a:miter lim="800000"/>
            <a:headEnd/>
            <a:tailEnd/>
          </a:ln>
          <a:effectLst>
            <a:reflection blurRad="6350" stA="52000" endA="300" endPos="35000" dir="5400000" sy="-100000" algn="bl" rotWithShape="0"/>
          </a:effectLst>
        </p:spPr>
      </p:pic>
      <p:pic>
        <p:nvPicPr>
          <p:cNvPr id="24" name="Picture 23"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685800" y="3657600"/>
            <a:ext cx="422341" cy="1362750"/>
          </a:xfrm>
          <a:prstGeom prst="rect">
            <a:avLst/>
          </a:prstGeom>
          <a:noFill/>
          <a:ln w="9525">
            <a:noFill/>
            <a:miter lim="800000"/>
            <a:headEnd/>
            <a:tailEnd/>
          </a:ln>
          <a:effectLst>
            <a:reflection blurRad="6350" stA="52000" endA="300" endPos="35000" dir="5400000" sy="-100000" algn="bl" rotWithShape="0"/>
          </a:effectLst>
        </p:spPr>
      </p:pic>
      <p:pic>
        <p:nvPicPr>
          <p:cNvPr id="29" name="Picture 28"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7924800" y="2973299"/>
            <a:ext cx="282460" cy="911401"/>
          </a:xfrm>
          <a:prstGeom prst="rect">
            <a:avLst/>
          </a:prstGeom>
          <a:noFill/>
          <a:ln w="9525">
            <a:noFill/>
            <a:miter lim="800000"/>
            <a:headEnd/>
            <a:tailEnd/>
          </a:ln>
          <a:effectLst>
            <a:reflection blurRad="6350" stA="52000" endA="300" endPos="35000" dir="5400000" sy="-100000" algn="bl" rotWithShape="0"/>
          </a:effectLst>
        </p:spPr>
      </p:pic>
      <p:pic>
        <p:nvPicPr>
          <p:cNvPr id="31" name="Picture 30"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2971800" y="2973299"/>
            <a:ext cx="282460" cy="911401"/>
          </a:xfrm>
          <a:prstGeom prst="rect">
            <a:avLst/>
          </a:prstGeom>
          <a:noFill/>
          <a:ln w="9525">
            <a:noFill/>
            <a:miter lim="800000"/>
            <a:headEnd/>
            <a:tailEnd/>
          </a:ln>
          <a:effectLst>
            <a:reflection blurRad="6350" stA="52000" endA="300" endPos="35000" dir="5400000" sy="-100000" algn="bl" rotWithShape="0"/>
          </a:effectLst>
        </p:spPr>
      </p:pic>
      <p:pic>
        <p:nvPicPr>
          <p:cNvPr id="32" name="Picture 31" descr="MOTOTRBO_Port_Disp_R"/>
          <p:cNvPicPr>
            <a:picLocks noChangeAspect="1" noChangeArrowheads="1"/>
          </p:cNvPicPr>
          <p:nvPr/>
        </p:nvPicPr>
        <p:blipFill>
          <a:blip r:embed="rId3" cstate="screen">
            <a:clrChange>
              <a:clrFrom>
                <a:srgbClr val="FFFFFF"/>
              </a:clrFrom>
              <a:clrTo>
                <a:srgbClr val="FFFFFF">
                  <a:alpha val="0"/>
                </a:srgbClr>
              </a:clrTo>
            </a:clrChange>
          </a:blip>
          <a:srcRect l="32170" t="5153" r="29604" b="7785"/>
          <a:stretch>
            <a:fillRect/>
          </a:stretch>
        </p:blipFill>
        <p:spPr bwMode="auto">
          <a:xfrm>
            <a:off x="3657600" y="5410200"/>
            <a:ext cx="282460" cy="911401"/>
          </a:xfrm>
          <a:prstGeom prst="rect">
            <a:avLst/>
          </a:prstGeom>
          <a:noFill/>
          <a:ln w="9525">
            <a:noFill/>
            <a:miter lim="800000"/>
            <a:headEnd/>
            <a:tailEnd/>
          </a:ln>
          <a:effectLst>
            <a:reflection blurRad="6350" stA="52000" endA="300" endPos="35000" dir="5400000" sy="-100000" algn="bl" rotWithShape="0"/>
          </a:effectLst>
        </p:spPr>
      </p:pic>
      <p:sp>
        <p:nvSpPr>
          <p:cNvPr id="34" name="TextBox 33"/>
          <p:cNvSpPr txBox="1"/>
          <p:nvPr/>
        </p:nvSpPr>
        <p:spPr>
          <a:xfrm>
            <a:off x="282516" y="283976"/>
            <a:ext cx="7047198" cy="1929453"/>
          </a:xfrm>
          <a:prstGeom prst="rect">
            <a:avLst/>
          </a:prstGeom>
        </p:spPr>
        <p:txBody>
          <a:bodyPr lIns="65306" tIns="32653" rIns="65306" bIns="32653"/>
          <a:lstStyle/>
          <a:p>
            <a:pPr defTabSz="653064" fontAlgn="auto">
              <a:spcAft>
                <a:spcPts val="0"/>
              </a:spcAft>
              <a:defRPr/>
            </a:pPr>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Birden çok röleli sistemler</a:t>
            </a:r>
          </a:p>
          <a:p>
            <a:pPr defTabSz="653064" fontAlgn="auto">
              <a:spcAft>
                <a:spcPts val="0"/>
              </a:spcAft>
              <a:defRPr/>
            </a:pPr>
            <a:r>
              <a:rPr lang="tr-TR"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(geniş alan kaplama)</a:t>
            </a:r>
          </a:p>
        </p:txBody>
      </p:sp>
      <p:sp>
        <p:nvSpPr>
          <p:cNvPr id="37" name="TextBox 36"/>
          <p:cNvSpPr txBox="1"/>
          <p:nvPr/>
        </p:nvSpPr>
        <p:spPr>
          <a:xfrm>
            <a:off x="2133600" y="6172200"/>
            <a:ext cx="609600" cy="528099"/>
          </a:xfrm>
          <a:prstGeom prst="rect">
            <a:avLst/>
          </a:prstGeom>
        </p:spPr>
        <p:txBody>
          <a:bodyPr lIns="65306" tIns="32653" rIns="65306" bIns="32653"/>
          <a:lstStyle/>
          <a:p>
            <a:pPr algn="ctr" defTabSz="653064" fontAlgn="auto">
              <a:spcAft>
                <a:spcPts val="0"/>
              </a:spcAft>
              <a:defRPr/>
            </a:pPr>
            <a:r>
              <a:rPr lang="tr-TR" sz="3200" dirty="0">
                <a:ln w="18415" cmpd="sng">
                  <a:solidFill>
                    <a:srgbClr val="FF0000"/>
                  </a:solidFill>
                  <a:prstDash val="solid"/>
                </a:ln>
                <a:solidFill>
                  <a:srgbClr val="FF0000"/>
                </a:solidFill>
                <a:effectLst>
                  <a:outerShdw blurRad="50800" dist="38100" dir="8100000" algn="tr" rotWithShape="0">
                    <a:prstClr val="black">
                      <a:alpha val="40000"/>
                    </a:prstClr>
                  </a:outerShdw>
                </a:effectLst>
                <a:latin typeface="+mn-lt"/>
                <a:cs typeface="+mn-cs"/>
              </a:rPr>
              <a:t>F1</a:t>
            </a:r>
            <a:endParaRPr lang="tr-TR" sz="3200" i="1" dirty="0">
              <a:ln w="18415" cmpd="sng">
                <a:solidFill>
                  <a:srgbClr val="FF0000"/>
                </a:solidFill>
                <a:prstDash val="solid"/>
              </a:ln>
              <a:solidFill>
                <a:srgbClr val="FF0000"/>
              </a:solidFill>
              <a:effectLst>
                <a:outerShdw blurRad="50800" dist="38100" dir="8100000" algn="tr" rotWithShape="0">
                  <a:prstClr val="black">
                    <a:alpha val="40000"/>
                  </a:prstClr>
                </a:outerShdw>
              </a:effectLst>
              <a:latin typeface="+mn-lt"/>
              <a:cs typeface="+mn-cs"/>
            </a:endParaRPr>
          </a:p>
        </p:txBody>
      </p:sp>
      <p:sp>
        <p:nvSpPr>
          <p:cNvPr id="39" name="TextBox 38"/>
          <p:cNvSpPr txBox="1"/>
          <p:nvPr/>
        </p:nvSpPr>
        <p:spPr>
          <a:xfrm>
            <a:off x="5486400" y="5334000"/>
            <a:ext cx="609600" cy="528099"/>
          </a:xfrm>
          <a:prstGeom prst="rect">
            <a:avLst/>
          </a:prstGeom>
        </p:spPr>
        <p:txBody>
          <a:bodyPr lIns="65306" tIns="32653" rIns="65306" bIns="32653"/>
          <a:lstStyle/>
          <a:p>
            <a:pPr algn="ctr" defTabSz="653064" fontAlgn="auto">
              <a:spcAft>
                <a:spcPts val="0"/>
              </a:spcAft>
              <a:defRPr/>
            </a:pPr>
            <a:r>
              <a:rPr lang="tr-TR" sz="3200" dirty="0">
                <a:ln w="18415" cmpd="sng">
                  <a:solidFill>
                    <a:srgbClr val="FFFFFF"/>
                  </a:solidFill>
                  <a:prstDash val="solid"/>
                </a:ln>
                <a:solidFill>
                  <a:srgbClr val="FFFFFF"/>
                </a:solidFill>
                <a:effectLst>
                  <a:outerShdw blurRad="50800" dist="38100" dir="8100000" algn="tr" rotWithShape="0">
                    <a:prstClr val="black">
                      <a:alpha val="40000"/>
                    </a:prstClr>
                  </a:outerShdw>
                </a:effectLst>
                <a:latin typeface="+mn-lt"/>
                <a:cs typeface="+mn-cs"/>
              </a:rPr>
              <a:t>F2</a:t>
            </a:r>
            <a:endParaRPr lang="tr-TR" sz="3200" i="1" dirty="0">
              <a:ln w="18415" cmpd="sng">
                <a:solidFill>
                  <a:srgbClr val="FFFFFF"/>
                </a:solidFill>
                <a:prstDash val="solid"/>
              </a:ln>
              <a:solidFill>
                <a:srgbClr val="FFFFFF"/>
              </a:solidFill>
              <a:effectLst>
                <a:outerShdw blurRad="50800" dist="38100" dir="8100000" algn="tr" rotWithShape="0">
                  <a:prstClr val="black">
                    <a:alpha val="40000"/>
                  </a:prstClr>
                </a:outerShdw>
              </a:effectLst>
              <a:latin typeface="+mn-lt"/>
              <a:cs typeface="+mn-cs"/>
            </a:endParaRPr>
          </a:p>
        </p:txBody>
      </p:sp>
      <p:pic>
        <p:nvPicPr>
          <p:cNvPr id="9115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3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2000"/>
                                        <p:tgtEl>
                                          <p:spTgt spid="37"/>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57300" y="381000"/>
            <a:ext cx="6629400" cy="1524000"/>
          </a:xfrm>
          <a:prstGeom prst="rect">
            <a:avLst/>
          </a:prstGeom>
        </p:spPr>
        <p:txBody>
          <a:bodyPr/>
          <a:lstStyle/>
          <a:p>
            <a:pPr marL="342900" indent="-342900" algn="ctr" fontAlgn="auto">
              <a:spcBef>
                <a:spcPct val="20000"/>
              </a:spcBef>
              <a:spcAft>
                <a:spcPts val="0"/>
              </a:spcAft>
              <a:buFont typeface="Arial" pitchFamily="34" charset="0"/>
              <a:buNone/>
              <a:defRPr/>
            </a:pPr>
            <a:r>
              <a:rPr lang="tr-TR" sz="4800" b="1" dirty="0">
                <a:solidFill>
                  <a:schemeClr val="bg1"/>
                </a:solidFill>
                <a:latin typeface="+mj-lt"/>
                <a:cs typeface="+mn-cs"/>
              </a:rPr>
              <a:t>IP-Site Connect</a:t>
            </a:r>
          </a:p>
        </p:txBody>
      </p:sp>
      <p:cxnSp>
        <p:nvCxnSpPr>
          <p:cNvPr id="36" name="Straight Connector 35"/>
          <p:cNvCxnSpPr/>
          <p:nvPr/>
        </p:nvCxnSpPr>
        <p:spPr>
          <a:xfrm rot="16200000" flipH="1">
            <a:off x="2628900" y="2324100"/>
            <a:ext cx="1524000" cy="1143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47800" y="2133600"/>
            <a:ext cx="2057400" cy="1600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1219200" y="2819400"/>
            <a:ext cx="2057400" cy="990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p:cNvCxnSpPr/>
          <p:nvPr/>
        </p:nvCxnSpPr>
        <p:spPr>
          <a:xfrm>
            <a:off x="1371600" y="3429000"/>
            <a:ext cx="1905000" cy="762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p:cNvCxnSpPr/>
          <p:nvPr/>
        </p:nvCxnSpPr>
        <p:spPr>
          <a:xfrm>
            <a:off x="1295400" y="4343400"/>
            <a:ext cx="2133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p:cNvCxnSpPr/>
          <p:nvPr/>
        </p:nvCxnSpPr>
        <p:spPr>
          <a:xfrm flipV="1">
            <a:off x="1371600" y="4419600"/>
            <a:ext cx="2133600" cy="609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p:cNvCxnSpPr/>
          <p:nvPr/>
        </p:nvCxnSpPr>
        <p:spPr>
          <a:xfrm flipV="1">
            <a:off x="1371600" y="4495800"/>
            <a:ext cx="2209800" cy="1295400"/>
          </a:xfrm>
          <a:prstGeom prst="line">
            <a:avLst/>
          </a:prstGeom>
        </p:spPr>
        <p:style>
          <a:lnRef idx="3">
            <a:schemeClr val="accent1"/>
          </a:lnRef>
          <a:fillRef idx="0">
            <a:schemeClr val="accent1"/>
          </a:fillRef>
          <a:effectRef idx="2">
            <a:schemeClr val="accent1"/>
          </a:effectRef>
          <a:fontRef idx="minor">
            <a:schemeClr val="tx1"/>
          </a:fontRef>
        </p:style>
      </p:cxnSp>
      <p:grpSp>
        <p:nvGrpSpPr>
          <p:cNvPr id="93193" name="Group 63"/>
          <p:cNvGrpSpPr>
            <a:grpSpLocks/>
          </p:cNvGrpSpPr>
          <p:nvPr/>
        </p:nvGrpSpPr>
        <p:grpSpPr bwMode="auto">
          <a:xfrm flipH="1">
            <a:off x="5181600" y="2133600"/>
            <a:ext cx="2743200" cy="3657600"/>
            <a:chOff x="5181600" y="2133600"/>
            <a:chExt cx="2743200" cy="3657600"/>
          </a:xfrm>
        </p:grpSpPr>
        <p:cxnSp>
          <p:nvCxnSpPr>
            <p:cNvPr id="57" name="Straight Connector 56"/>
            <p:cNvCxnSpPr/>
            <p:nvPr/>
          </p:nvCxnSpPr>
          <p:spPr>
            <a:xfrm rot="16200000" flipH="1">
              <a:off x="6591300" y="2324100"/>
              <a:ext cx="1524000" cy="1143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a:off x="5410200" y="2133600"/>
              <a:ext cx="2057400" cy="1600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9" name="Straight Connector 58"/>
            <p:cNvCxnSpPr/>
            <p:nvPr/>
          </p:nvCxnSpPr>
          <p:spPr>
            <a:xfrm>
              <a:off x="5181600" y="2819400"/>
              <a:ext cx="2057400" cy="990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0" name="Straight Connector 59"/>
            <p:cNvCxnSpPr/>
            <p:nvPr/>
          </p:nvCxnSpPr>
          <p:spPr>
            <a:xfrm>
              <a:off x="5334000" y="3429000"/>
              <a:ext cx="1905000" cy="762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1" name="Straight Connector 60"/>
            <p:cNvCxnSpPr/>
            <p:nvPr/>
          </p:nvCxnSpPr>
          <p:spPr>
            <a:xfrm>
              <a:off x="5257800" y="4343400"/>
              <a:ext cx="2133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2" name="Straight Connector 61"/>
            <p:cNvCxnSpPr/>
            <p:nvPr/>
          </p:nvCxnSpPr>
          <p:spPr>
            <a:xfrm flipV="1">
              <a:off x="5334000" y="4419600"/>
              <a:ext cx="2133600" cy="609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3" name="Straight Connector 62"/>
            <p:cNvCxnSpPr/>
            <p:nvPr/>
          </p:nvCxnSpPr>
          <p:spPr>
            <a:xfrm flipV="1">
              <a:off x="5334000" y="4495800"/>
              <a:ext cx="2209800" cy="1295400"/>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65" name="Straight Connector 64"/>
          <p:cNvCxnSpPr/>
          <p:nvPr/>
        </p:nvCxnSpPr>
        <p:spPr>
          <a:xfrm rot="5400000">
            <a:off x="3771900" y="2857500"/>
            <a:ext cx="1600200"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1600200"/>
            <a:ext cx="1104900" cy="742950"/>
          </a:xfrm>
          <a:prstGeom prst="rect">
            <a:avLst/>
          </a:prstGeom>
          <a:noFill/>
          <a:ln w="9525">
            <a:noFill/>
            <a:miter lim="800000"/>
            <a:headEnd/>
            <a:tailEnd/>
          </a:ln>
          <a:effectLst>
            <a:glow rad="228600">
              <a:schemeClr val="accent5">
                <a:satMod val="175000"/>
                <a:alpha val="40000"/>
              </a:schemeClr>
            </a:glow>
          </a:effectLst>
        </p:spPr>
      </p:pic>
      <p:pic>
        <p:nvPicPr>
          <p:cNvPr id="2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362200"/>
            <a:ext cx="1104900" cy="742950"/>
          </a:xfrm>
          <a:prstGeom prst="rect">
            <a:avLst/>
          </a:prstGeom>
          <a:noFill/>
          <a:ln w="9525">
            <a:noFill/>
            <a:miter lim="800000"/>
            <a:headEnd/>
            <a:tailEnd/>
          </a:ln>
          <a:effectLst>
            <a:glow rad="228600">
              <a:schemeClr val="accent5">
                <a:satMod val="175000"/>
                <a:alpha val="40000"/>
              </a:schemeClr>
            </a:glow>
          </a:effectLst>
        </p:spPr>
      </p:pic>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3057525"/>
            <a:ext cx="1104900" cy="742950"/>
          </a:xfrm>
          <a:prstGeom prst="rect">
            <a:avLst/>
          </a:prstGeom>
          <a:noFill/>
          <a:ln w="9525">
            <a:noFill/>
            <a:miter lim="800000"/>
            <a:headEnd/>
            <a:tailEnd/>
          </a:ln>
          <a:effectLst>
            <a:glow rad="228600">
              <a:schemeClr val="accent5">
                <a:satMod val="175000"/>
                <a:alpha val="40000"/>
              </a:schemeClr>
            </a:glow>
          </a:effectLst>
        </p:spPr>
      </p:pic>
      <p:pic>
        <p:nvPicPr>
          <p:cNvPr id="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3886200"/>
            <a:ext cx="1104900" cy="742950"/>
          </a:xfrm>
          <a:prstGeom prst="rect">
            <a:avLst/>
          </a:prstGeom>
          <a:noFill/>
          <a:ln w="9525">
            <a:noFill/>
            <a:miter lim="800000"/>
            <a:headEnd/>
            <a:tailEnd/>
          </a:ln>
          <a:effectLst>
            <a:glow rad="228600">
              <a:schemeClr val="accent5">
                <a:satMod val="175000"/>
                <a:alpha val="40000"/>
              </a:schemeClr>
            </a:glow>
          </a:effectLst>
        </p:spPr>
      </p:pic>
      <p:pic>
        <p:nvPicPr>
          <p:cNvPr id="2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4591050"/>
            <a:ext cx="1104900" cy="742950"/>
          </a:xfrm>
          <a:prstGeom prst="rect">
            <a:avLst/>
          </a:prstGeom>
          <a:noFill/>
          <a:ln w="9525">
            <a:noFill/>
            <a:miter lim="800000"/>
            <a:headEnd/>
            <a:tailEnd/>
          </a:ln>
          <a:effectLst>
            <a:glow rad="228600">
              <a:schemeClr val="accent5">
                <a:satMod val="175000"/>
                <a:alpha val="40000"/>
              </a:schemeClr>
            </a:glow>
          </a:effectLst>
        </p:spPr>
      </p:pic>
      <p:pic>
        <p:nvPicPr>
          <p:cNvPr id="2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5353050"/>
            <a:ext cx="1104900" cy="742950"/>
          </a:xfrm>
          <a:prstGeom prst="rect">
            <a:avLst/>
          </a:prstGeom>
          <a:noFill/>
          <a:ln w="9525">
            <a:noFill/>
            <a:miter lim="800000"/>
            <a:headEnd/>
            <a:tailEnd/>
          </a:ln>
          <a:effectLst>
            <a:glow rad="228600">
              <a:schemeClr val="accent5">
                <a:satMod val="175000"/>
                <a:alpha val="40000"/>
              </a:schemeClr>
            </a:glow>
          </a:effectLst>
        </p:spPr>
      </p:pic>
      <p:pic>
        <p:nvPicPr>
          <p:cNvPr id="2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53300" y="1600200"/>
            <a:ext cx="1104900" cy="742950"/>
          </a:xfrm>
          <a:prstGeom prst="rect">
            <a:avLst/>
          </a:prstGeom>
          <a:noFill/>
          <a:ln w="9525">
            <a:noFill/>
            <a:miter lim="800000"/>
            <a:headEnd/>
            <a:tailEnd/>
          </a:ln>
          <a:effectLst>
            <a:glow rad="228600">
              <a:schemeClr val="accent5">
                <a:satMod val="175000"/>
                <a:alpha val="40000"/>
              </a:schemeClr>
            </a:glow>
          </a:effectLst>
        </p:spPr>
      </p:pic>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53300" y="2362200"/>
            <a:ext cx="1104900" cy="742950"/>
          </a:xfrm>
          <a:prstGeom prst="rect">
            <a:avLst/>
          </a:prstGeom>
          <a:noFill/>
          <a:ln w="9525">
            <a:noFill/>
            <a:miter lim="800000"/>
            <a:headEnd/>
            <a:tailEnd/>
          </a:ln>
          <a:effectLst>
            <a:glow rad="228600">
              <a:schemeClr val="accent5">
                <a:satMod val="175000"/>
                <a:alpha val="40000"/>
              </a:schemeClr>
            </a:glow>
          </a:effectLst>
        </p:spPr>
      </p:pic>
      <p:pic>
        <p:nvPicPr>
          <p:cNvPr id="27"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53300" y="3057525"/>
            <a:ext cx="1104900" cy="742950"/>
          </a:xfrm>
          <a:prstGeom prst="rect">
            <a:avLst/>
          </a:prstGeom>
          <a:noFill/>
          <a:ln w="9525">
            <a:noFill/>
            <a:miter lim="800000"/>
            <a:headEnd/>
            <a:tailEnd/>
          </a:ln>
          <a:effectLst>
            <a:glow rad="228600">
              <a:schemeClr val="accent5">
                <a:satMod val="175000"/>
                <a:alpha val="40000"/>
              </a:schemeClr>
            </a:glow>
          </a:effectLst>
        </p:spPr>
      </p:pic>
      <p:pic>
        <p:nvPicPr>
          <p:cNvPr id="2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53300" y="3886200"/>
            <a:ext cx="1104900" cy="742950"/>
          </a:xfrm>
          <a:prstGeom prst="rect">
            <a:avLst/>
          </a:prstGeom>
          <a:noFill/>
          <a:ln w="9525">
            <a:noFill/>
            <a:miter lim="800000"/>
            <a:headEnd/>
            <a:tailEnd/>
          </a:ln>
          <a:effectLst>
            <a:glow rad="228600">
              <a:schemeClr val="accent5">
                <a:satMod val="175000"/>
                <a:alpha val="40000"/>
              </a:schemeClr>
            </a:glow>
          </a:effectLst>
        </p:spPr>
      </p:pic>
      <p:pic>
        <p:nvPicPr>
          <p:cNvPr id="2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53300" y="4591050"/>
            <a:ext cx="1104900" cy="742950"/>
          </a:xfrm>
          <a:prstGeom prst="rect">
            <a:avLst/>
          </a:prstGeom>
          <a:noFill/>
          <a:ln w="9525">
            <a:noFill/>
            <a:miter lim="800000"/>
            <a:headEnd/>
            <a:tailEnd/>
          </a:ln>
          <a:effectLst>
            <a:glow rad="228600">
              <a:schemeClr val="accent5">
                <a:satMod val="175000"/>
                <a:alpha val="40000"/>
              </a:schemeClr>
            </a:glow>
          </a:effectLst>
        </p:spPr>
      </p:pic>
      <p:pic>
        <p:nvPicPr>
          <p:cNvPr id="3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53300" y="5353050"/>
            <a:ext cx="1104900" cy="742950"/>
          </a:xfrm>
          <a:prstGeom prst="rect">
            <a:avLst/>
          </a:prstGeom>
          <a:noFill/>
          <a:ln w="9525">
            <a:noFill/>
            <a:miter lim="800000"/>
            <a:headEnd/>
            <a:tailEnd/>
          </a:ln>
          <a:effectLst>
            <a:glow rad="228600">
              <a:schemeClr val="accent5">
                <a:satMod val="175000"/>
                <a:alpha val="40000"/>
              </a:schemeClr>
            </a:glow>
          </a:effectLst>
        </p:spPr>
      </p:pic>
      <p:pic>
        <p:nvPicPr>
          <p:cNvPr id="3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0" y="1600200"/>
            <a:ext cx="1104900" cy="742950"/>
          </a:xfrm>
          <a:prstGeom prst="rect">
            <a:avLst/>
          </a:prstGeom>
          <a:noFill/>
          <a:ln w="9525">
            <a:noFill/>
            <a:miter lim="800000"/>
            <a:headEnd/>
            <a:tailEnd/>
          </a:ln>
          <a:effectLst>
            <a:glow rad="228600">
              <a:schemeClr val="accent5">
                <a:satMod val="175000"/>
                <a:alpha val="40000"/>
              </a:schemeClr>
            </a:glow>
          </a:effectLst>
        </p:spPr>
      </p:pic>
      <p:pic>
        <p:nvPicPr>
          <p:cNvPr id="3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19550" y="1600200"/>
            <a:ext cx="1104900" cy="742950"/>
          </a:xfrm>
          <a:prstGeom prst="rect">
            <a:avLst/>
          </a:prstGeom>
          <a:noFill/>
          <a:ln w="9525">
            <a:noFill/>
            <a:miter lim="800000"/>
            <a:headEnd/>
            <a:tailEnd/>
          </a:ln>
          <a:effectLst>
            <a:glow rad="228600">
              <a:schemeClr val="accent2">
                <a:satMod val="175000"/>
                <a:alpha val="40000"/>
              </a:schemeClr>
            </a:glow>
          </a:effectLst>
        </p:spPr>
      </p:pic>
      <p:pic>
        <p:nvPicPr>
          <p:cNvPr id="3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1600200"/>
            <a:ext cx="1104900" cy="742950"/>
          </a:xfrm>
          <a:prstGeom prst="rect">
            <a:avLst/>
          </a:prstGeom>
          <a:noFill/>
          <a:ln w="9525">
            <a:noFill/>
            <a:miter lim="800000"/>
            <a:headEnd/>
            <a:tailEnd/>
          </a:ln>
          <a:effectLst>
            <a:glow rad="228600">
              <a:schemeClr val="accent5">
                <a:satMod val="175000"/>
                <a:alpha val="40000"/>
              </a:schemeClr>
            </a:glow>
          </a:effectLst>
        </p:spPr>
      </p:pic>
      <p:sp>
        <p:nvSpPr>
          <p:cNvPr id="34" name="Cloud 33"/>
          <p:cNvSpPr/>
          <p:nvPr/>
        </p:nvSpPr>
        <p:spPr>
          <a:xfrm>
            <a:off x="2819400" y="3429000"/>
            <a:ext cx="3505200" cy="1371600"/>
          </a:xfrm>
          <a:prstGeom prst="cloud">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b="1" dirty="0"/>
              <a:t>IPV4 ŞEBEKE</a:t>
            </a:r>
          </a:p>
        </p:txBody>
      </p:sp>
      <p:sp>
        <p:nvSpPr>
          <p:cNvPr id="68" name="Content Placeholder 2"/>
          <p:cNvSpPr txBox="1">
            <a:spLocks/>
          </p:cNvSpPr>
          <p:nvPr/>
        </p:nvSpPr>
        <p:spPr>
          <a:xfrm>
            <a:off x="1257300" y="5105400"/>
            <a:ext cx="6629400" cy="1524000"/>
          </a:xfrm>
          <a:prstGeom prst="rect">
            <a:avLst/>
          </a:prstGeom>
        </p:spPr>
        <p:txBody>
          <a:bodyPr/>
          <a:lstStyle/>
          <a:p>
            <a:pPr marL="342900" indent="-342900" algn="ctr" fontAlgn="auto">
              <a:spcBef>
                <a:spcPct val="20000"/>
              </a:spcBef>
              <a:spcAft>
                <a:spcPts val="0"/>
              </a:spcAft>
              <a:buFont typeface="Arial" pitchFamily="34" charset="0"/>
              <a:buNone/>
              <a:defRPr/>
            </a:pPr>
            <a:r>
              <a:rPr lang="tr-TR" sz="4000" dirty="0">
                <a:solidFill>
                  <a:schemeClr val="bg1"/>
                </a:solidFill>
                <a:latin typeface="+mj-lt"/>
                <a:cs typeface="+mn-cs"/>
              </a:rPr>
              <a:t>15 Röle</a:t>
            </a:r>
          </a:p>
        </p:txBody>
      </p:sp>
      <p:pic>
        <p:nvPicPr>
          <p:cNvPr id="9321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3"/>
          <p:cNvSpPr txBox="1"/>
          <p:nvPr/>
        </p:nvSpPr>
        <p:spPr>
          <a:xfrm>
            <a:off x="282516" y="283976"/>
            <a:ext cx="7047198" cy="1929453"/>
          </a:xfrm>
          <a:prstGeom prst="rect">
            <a:avLst/>
          </a:prstGeom>
        </p:spPr>
        <p:txBody>
          <a:bodyPr lIns="65306" tIns="32653" rIns="65306" bIns="32653"/>
          <a:lstStyle/>
          <a:p>
            <a:pPr defTabSz="653064" fontAlgn="auto">
              <a:spcAft>
                <a:spcPts val="0"/>
              </a:spcAft>
              <a:defRPr/>
            </a:pPr>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Tek rölede 2 </a:t>
            </a:r>
            <a:r>
              <a:rPr lang="tr-TR"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slot</a:t>
            </a:r>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 çalışması</a:t>
            </a:r>
            <a:endParaRPr lang="tr-TR"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3" name="Picture 4" descr="MOTOTRBO_Repeater_R"/>
          <p:cNvPicPr>
            <a:picLocks noChangeAspect="1" noChangeArrowheads="1"/>
          </p:cNvPicPr>
          <p:nvPr/>
        </p:nvPicPr>
        <p:blipFill>
          <a:blip r:embed="rId2" cstate="screen">
            <a:clrChange>
              <a:clrFrom>
                <a:srgbClr val="000000"/>
              </a:clrFrom>
              <a:clrTo>
                <a:srgbClr val="000000">
                  <a:alpha val="0"/>
                </a:srgbClr>
              </a:clrTo>
            </a:clrChange>
          </a:blip>
          <a:srcRect l="12486" t="26881" r="6717" b="17877"/>
          <a:stretch>
            <a:fillRect/>
          </a:stretch>
        </p:blipFill>
        <p:spPr bwMode="auto">
          <a:xfrm>
            <a:off x="3352800" y="990600"/>
            <a:ext cx="2362200" cy="1081812"/>
          </a:xfrm>
          <a:prstGeom prst="rect">
            <a:avLst/>
          </a:prstGeom>
          <a:noFill/>
          <a:ln w="9525">
            <a:noFill/>
            <a:miter lim="800000"/>
            <a:headEnd/>
            <a:tailEnd/>
          </a:ln>
          <a:effectLst>
            <a:glow rad="228600">
              <a:schemeClr val="accent1">
                <a:satMod val="175000"/>
                <a:alpha val="40000"/>
              </a:schemeClr>
            </a:glow>
          </a:effectLst>
        </p:spPr>
      </p:pic>
      <p:sp>
        <p:nvSpPr>
          <p:cNvPr id="15" name="Line 6"/>
          <p:cNvSpPr>
            <a:spLocks noChangeShapeType="1"/>
          </p:cNvSpPr>
          <p:nvPr/>
        </p:nvSpPr>
        <p:spPr bwMode="auto">
          <a:xfrm flipV="1">
            <a:off x="1676400" y="2057400"/>
            <a:ext cx="2514600" cy="1981200"/>
          </a:xfrm>
          <a:prstGeom prst="line">
            <a:avLst/>
          </a:prstGeom>
          <a:noFill/>
          <a:ln w="44450" cap="rnd">
            <a:solidFill>
              <a:srgbClr val="00B0F0"/>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6" name="Line 6"/>
          <p:cNvSpPr>
            <a:spLocks noChangeShapeType="1"/>
          </p:cNvSpPr>
          <p:nvPr/>
        </p:nvSpPr>
        <p:spPr bwMode="auto">
          <a:xfrm>
            <a:off x="5334000" y="2057400"/>
            <a:ext cx="2438400" cy="1981200"/>
          </a:xfrm>
          <a:prstGeom prst="line">
            <a:avLst/>
          </a:prstGeom>
          <a:noFill/>
          <a:ln w="44450" cap="rnd">
            <a:solidFill>
              <a:srgbClr val="92D050"/>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8" name="Line 6"/>
          <p:cNvSpPr>
            <a:spLocks noChangeShapeType="1"/>
          </p:cNvSpPr>
          <p:nvPr/>
        </p:nvSpPr>
        <p:spPr bwMode="auto">
          <a:xfrm flipV="1">
            <a:off x="3657600" y="2057400"/>
            <a:ext cx="762000" cy="1600200"/>
          </a:xfrm>
          <a:prstGeom prst="line">
            <a:avLst/>
          </a:prstGeom>
          <a:noFill/>
          <a:ln w="44450" cap="rnd">
            <a:solidFill>
              <a:srgbClr val="92D050"/>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20" name="Line 6"/>
          <p:cNvSpPr>
            <a:spLocks noChangeShapeType="1"/>
          </p:cNvSpPr>
          <p:nvPr/>
        </p:nvSpPr>
        <p:spPr bwMode="auto">
          <a:xfrm>
            <a:off x="5105400" y="2133600"/>
            <a:ext cx="1295400" cy="1676400"/>
          </a:xfrm>
          <a:prstGeom prst="line">
            <a:avLst/>
          </a:prstGeom>
          <a:noFill/>
          <a:ln w="44450" cap="rnd">
            <a:solidFill>
              <a:srgbClr val="00B0F0"/>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pic>
        <p:nvPicPr>
          <p:cNvPr id="21" name="Picture 2"/>
          <p:cNvPicPr>
            <a:picLocks noChangeAspect="1" noChangeArrowheads="1"/>
          </p:cNvPicPr>
          <p:nvPr/>
        </p:nvPicPr>
        <p:blipFill>
          <a:blip r:embed="rId3">
            <a:clrChange>
              <a:clrFrom>
                <a:srgbClr val="FFFFFF"/>
              </a:clrFrom>
              <a:clrTo>
                <a:srgbClr val="FFFFFF">
                  <a:alpha val="0"/>
                </a:srgbClr>
              </a:clrTo>
            </a:clrChange>
          </a:blip>
          <a:srcRect r="6365" b="1923"/>
          <a:stretch>
            <a:fillRect/>
          </a:stretch>
        </p:blipFill>
        <p:spPr bwMode="auto">
          <a:xfrm rot="730939">
            <a:off x="3267075" y="3757613"/>
            <a:ext cx="379413" cy="1392237"/>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5" name="Picture 2"/>
          <p:cNvPicPr>
            <a:picLocks noChangeAspect="1" noChangeArrowheads="1"/>
          </p:cNvPicPr>
          <p:nvPr/>
        </p:nvPicPr>
        <p:blipFill>
          <a:blip r:embed="rId3">
            <a:clrChange>
              <a:clrFrom>
                <a:srgbClr val="FFFFFF"/>
              </a:clrFrom>
              <a:clrTo>
                <a:srgbClr val="FFFFFF">
                  <a:alpha val="0"/>
                </a:srgbClr>
              </a:clrTo>
            </a:clrChange>
          </a:blip>
          <a:srcRect r="6365" b="1923"/>
          <a:stretch>
            <a:fillRect/>
          </a:stretch>
        </p:blipFill>
        <p:spPr bwMode="auto">
          <a:xfrm rot="730939">
            <a:off x="6162675" y="3757613"/>
            <a:ext cx="379413" cy="1392237"/>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4" name="Picture 2"/>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rot="882643">
            <a:off x="747713" y="4522788"/>
            <a:ext cx="774700" cy="1787525"/>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9" name="Picture 2"/>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rot="882643">
            <a:off x="7339013" y="4541838"/>
            <a:ext cx="774700" cy="1787525"/>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94219"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rot="882643">
            <a:off x="842963" y="4564063"/>
            <a:ext cx="773112" cy="1782762"/>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3">
            <a:clrChange>
              <a:clrFrom>
                <a:srgbClr val="FFFFFF"/>
              </a:clrFrom>
              <a:clrTo>
                <a:srgbClr val="FFFFFF">
                  <a:alpha val="0"/>
                </a:srgbClr>
              </a:clrTo>
            </a:clrChange>
          </a:blip>
          <a:srcRect r="6365" b="1923"/>
          <a:stretch>
            <a:fillRect/>
          </a:stretch>
        </p:blipFill>
        <p:spPr bwMode="auto">
          <a:xfrm rot="730939">
            <a:off x="752475" y="2012950"/>
            <a:ext cx="379413" cy="1392238"/>
          </a:xfrm>
          <a:prstGeom prst="rect">
            <a:avLst/>
          </a:prstGeom>
          <a:solidFill>
            <a:srgbClr val="00B0F0"/>
          </a:solidFill>
          <a:ln w="9525">
            <a:noFill/>
            <a:miter lim="800000"/>
            <a:headEnd/>
            <a:tailEnd/>
          </a:ln>
          <a:effectLst>
            <a:outerShdw blurRad="76200" dir="18900000" sy="23000" kx="-1200000" algn="bl" rotWithShape="0">
              <a:prstClr val="black">
                <a:alpha val="20000"/>
              </a:prstClr>
            </a:outerShdw>
          </a:effectLst>
        </p:spPr>
      </p:pic>
      <p:pic>
        <p:nvPicPr>
          <p:cNvPr id="3" name="Picture 4" descr="MOTOTRBO_Repeater_R"/>
          <p:cNvPicPr>
            <a:picLocks noChangeAspect="1" noChangeArrowheads="1"/>
          </p:cNvPicPr>
          <p:nvPr/>
        </p:nvPicPr>
        <p:blipFill>
          <a:blip r:embed="rId4" cstate="screen">
            <a:clrChange>
              <a:clrFrom>
                <a:srgbClr val="000000"/>
              </a:clrFrom>
              <a:clrTo>
                <a:srgbClr val="000000">
                  <a:alpha val="0"/>
                </a:srgbClr>
              </a:clrTo>
            </a:clrChange>
          </a:blip>
          <a:srcRect l="12486" t="26881" r="6717" b="17877"/>
          <a:stretch>
            <a:fillRect/>
          </a:stretch>
        </p:blipFill>
        <p:spPr bwMode="auto">
          <a:xfrm>
            <a:off x="1066800" y="990600"/>
            <a:ext cx="2362200" cy="1081812"/>
          </a:xfrm>
          <a:prstGeom prst="rect">
            <a:avLst/>
          </a:prstGeom>
          <a:noFill/>
          <a:ln w="9525">
            <a:noFill/>
            <a:miter lim="800000"/>
            <a:headEnd/>
            <a:tailEnd/>
          </a:ln>
          <a:effectLst>
            <a:glow rad="228600">
              <a:schemeClr val="accent1">
                <a:satMod val="175000"/>
                <a:alpha val="40000"/>
              </a:schemeClr>
            </a:glow>
          </a:effectLst>
        </p:spPr>
      </p:pic>
      <p:pic>
        <p:nvPicPr>
          <p:cNvPr id="4" name="Picture 4" descr="MOTOTRBO_Repeater_R"/>
          <p:cNvPicPr>
            <a:picLocks noChangeAspect="1" noChangeArrowheads="1"/>
          </p:cNvPicPr>
          <p:nvPr/>
        </p:nvPicPr>
        <p:blipFill>
          <a:blip r:embed="rId4" cstate="screen">
            <a:clrChange>
              <a:clrFrom>
                <a:srgbClr val="000000"/>
              </a:clrFrom>
              <a:clrTo>
                <a:srgbClr val="000000">
                  <a:alpha val="0"/>
                </a:srgbClr>
              </a:clrTo>
            </a:clrChange>
          </a:blip>
          <a:srcRect l="12486" t="26881" r="6717" b="17877"/>
          <a:stretch>
            <a:fillRect/>
          </a:stretch>
        </p:blipFill>
        <p:spPr bwMode="auto">
          <a:xfrm>
            <a:off x="5943600" y="984912"/>
            <a:ext cx="2362200" cy="1081812"/>
          </a:xfrm>
          <a:prstGeom prst="rect">
            <a:avLst/>
          </a:prstGeom>
          <a:noFill/>
          <a:ln w="9525">
            <a:noFill/>
            <a:miter lim="800000"/>
            <a:headEnd/>
            <a:tailEnd/>
          </a:ln>
          <a:effectLst>
            <a:glow rad="228600">
              <a:schemeClr val="accent6">
                <a:satMod val="175000"/>
                <a:alpha val="40000"/>
              </a:schemeClr>
            </a:glow>
          </a:effectLst>
        </p:spPr>
      </p:pic>
      <p:cxnSp>
        <p:nvCxnSpPr>
          <p:cNvPr id="5" name="Straight Connector 4"/>
          <p:cNvCxnSpPr>
            <a:stCxn id="3" idx="3"/>
            <a:endCxn id="4" idx="1"/>
          </p:cNvCxnSpPr>
          <p:nvPr/>
        </p:nvCxnSpPr>
        <p:spPr>
          <a:xfrm flipV="1">
            <a:off x="3429000" y="1525588"/>
            <a:ext cx="2514600" cy="635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1905000" y="533400"/>
            <a:ext cx="851515" cy="461665"/>
          </a:xfrm>
          <a:prstGeom prst="rect">
            <a:avLst/>
          </a:prstGeom>
          <a:noFill/>
          <a:scene3d>
            <a:camera prst="perspectiveContrastingLeftFacing"/>
            <a:lightRig rig="threePt" dir="t"/>
          </a:scene3d>
        </p:spPr>
        <p:txBody>
          <a:bodyPr wrap="none">
            <a:spAutoFit/>
          </a:bodyPr>
          <a:lstStyle/>
          <a:p>
            <a:pPr fontAlgn="auto">
              <a:spcBef>
                <a:spcPts val="0"/>
              </a:spcBef>
              <a:spcAft>
                <a:spcPts val="0"/>
              </a:spcAft>
              <a:defRPr/>
            </a:pPr>
            <a:r>
              <a:rPr lang="tr-TR" sz="2400" b="1" dirty="0">
                <a:solidFill>
                  <a:srgbClr val="00B0F0"/>
                </a:solidFill>
                <a:latin typeface="+mn-lt"/>
                <a:cs typeface="+mn-cs"/>
              </a:rPr>
              <a:t>F1 S1</a:t>
            </a:r>
          </a:p>
        </p:txBody>
      </p:sp>
      <p:sp>
        <p:nvSpPr>
          <p:cNvPr id="12" name="TextBox 11"/>
          <p:cNvSpPr txBox="1"/>
          <p:nvPr/>
        </p:nvSpPr>
        <p:spPr>
          <a:xfrm>
            <a:off x="6553200" y="533400"/>
            <a:ext cx="851515" cy="461665"/>
          </a:xfrm>
          <a:prstGeom prst="rect">
            <a:avLst/>
          </a:prstGeom>
          <a:noFill/>
          <a:scene3d>
            <a:camera prst="perspectiveContrastingLeftFacing"/>
            <a:lightRig rig="threePt" dir="t"/>
          </a:scene3d>
        </p:spPr>
        <p:txBody>
          <a:bodyPr wrap="none">
            <a:spAutoFit/>
          </a:bodyPr>
          <a:lstStyle/>
          <a:p>
            <a:pPr fontAlgn="auto">
              <a:spcBef>
                <a:spcPts val="0"/>
              </a:spcBef>
              <a:spcAft>
                <a:spcPts val="0"/>
              </a:spcAft>
              <a:defRPr/>
            </a:pPr>
            <a:r>
              <a:rPr lang="tr-TR" sz="2400" b="1" dirty="0">
                <a:solidFill>
                  <a:srgbClr val="FF0000"/>
                </a:solidFill>
                <a:latin typeface="+mn-lt"/>
                <a:cs typeface="+mn-cs"/>
              </a:rPr>
              <a:t>F2 S1</a:t>
            </a:r>
          </a:p>
        </p:txBody>
      </p:sp>
      <p:sp>
        <p:nvSpPr>
          <p:cNvPr id="15" name="Line 6"/>
          <p:cNvSpPr>
            <a:spLocks noChangeShapeType="1"/>
          </p:cNvSpPr>
          <p:nvPr/>
        </p:nvSpPr>
        <p:spPr bwMode="auto">
          <a:xfrm flipV="1">
            <a:off x="1524000" y="2362200"/>
            <a:ext cx="533400" cy="1676400"/>
          </a:xfrm>
          <a:prstGeom prst="line">
            <a:avLst/>
          </a:prstGeom>
          <a:noFill/>
          <a:ln w="44450" cap="rnd">
            <a:solidFill>
              <a:srgbClr val="00B0F0"/>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6" name="Line 6"/>
          <p:cNvSpPr>
            <a:spLocks noChangeShapeType="1"/>
          </p:cNvSpPr>
          <p:nvPr/>
        </p:nvSpPr>
        <p:spPr bwMode="auto">
          <a:xfrm>
            <a:off x="7239000" y="2362200"/>
            <a:ext cx="533400" cy="1676400"/>
          </a:xfrm>
          <a:prstGeom prst="line">
            <a:avLst/>
          </a:prstGeom>
          <a:noFill/>
          <a:ln w="44450" cap="rnd">
            <a:solidFill>
              <a:srgbClr val="FF0000"/>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17" name="TextBox 16"/>
          <p:cNvSpPr txBox="1"/>
          <p:nvPr/>
        </p:nvSpPr>
        <p:spPr>
          <a:xfrm>
            <a:off x="2438400" y="533400"/>
            <a:ext cx="851515" cy="461665"/>
          </a:xfrm>
          <a:prstGeom prst="rect">
            <a:avLst/>
          </a:prstGeom>
          <a:noFill/>
          <a:scene3d>
            <a:camera prst="perspectiveContrastingLeftFacing"/>
            <a:lightRig rig="threePt" dir="t"/>
          </a:scene3d>
        </p:spPr>
        <p:txBody>
          <a:bodyPr wrap="none">
            <a:spAutoFit/>
          </a:bodyPr>
          <a:lstStyle/>
          <a:p>
            <a:pPr fontAlgn="auto">
              <a:spcBef>
                <a:spcPts val="0"/>
              </a:spcBef>
              <a:spcAft>
                <a:spcPts val="0"/>
              </a:spcAft>
              <a:defRPr/>
            </a:pPr>
            <a:r>
              <a:rPr lang="tr-TR" sz="2400" b="1" dirty="0">
                <a:solidFill>
                  <a:srgbClr val="92D050"/>
                </a:solidFill>
                <a:latin typeface="+mn-lt"/>
                <a:cs typeface="+mn-cs"/>
              </a:rPr>
              <a:t>F1 S2</a:t>
            </a:r>
          </a:p>
        </p:txBody>
      </p:sp>
      <p:sp>
        <p:nvSpPr>
          <p:cNvPr id="18" name="Line 6"/>
          <p:cNvSpPr>
            <a:spLocks noChangeShapeType="1"/>
          </p:cNvSpPr>
          <p:nvPr/>
        </p:nvSpPr>
        <p:spPr bwMode="auto">
          <a:xfrm flipV="1">
            <a:off x="1828800" y="2362200"/>
            <a:ext cx="533400" cy="1676400"/>
          </a:xfrm>
          <a:prstGeom prst="line">
            <a:avLst/>
          </a:prstGeom>
          <a:noFill/>
          <a:ln w="44450" cap="rnd">
            <a:solidFill>
              <a:srgbClr val="92D050"/>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20" name="Line 6"/>
          <p:cNvSpPr>
            <a:spLocks noChangeShapeType="1"/>
          </p:cNvSpPr>
          <p:nvPr/>
        </p:nvSpPr>
        <p:spPr bwMode="auto">
          <a:xfrm>
            <a:off x="2819400" y="2362200"/>
            <a:ext cx="533400" cy="1676400"/>
          </a:xfrm>
          <a:prstGeom prst="line">
            <a:avLst/>
          </a:prstGeom>
          <a:noFill/>
          <a:ln w="44450" cap="rnd">
            <a:solidFill>
              <a:srgbClr val="92D050"/>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pic>
        <p:nvPicPr>
          <p:cNvPr id="21" name="Picture 2"/>
          <p:cNvPicPr>
            <a:picLocks noChangeAspect="1" noChangeArrowheads="1"/>
          </p:cNvPicPr>
          <p:nvPr/>
        </p:nvPicPr>
        <p:blipFill>
          <a:blip r:embed="rId3">
            <a:clrChange>
              <a:clrFrom>
                <a:srgbClr val="FFFFFF"/>
              </a:clrFrom>
              <a:clrTo>
                <a:srgbClr val="FFFFFF">
                  <a:alpha val="0"/>
                </a:srgbClr>
              </a:clrTo>
            </a:clrChange>
          </a:blip>
          <a:srcRect r="6365" b="1923"/>
          <a:stretch>
            <a:fillRect/>
          </a:stretch>
        </p:blipFill>
        <p:spPr bwMode="auto">
          <a:xfrm rot="730939">
            <a:off x="3267075" y="3757613"/>
            <a:ext cx="379413" cy="1392237"/>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22" name="TextBox 21"/>
          <p:cNvSpPr txBox="1"/>
          <p:nvPr/>
        </p:nvSpPr>
        <p:spPr>
          <a:xfrm rot="19238729">
            <a:off x="220392" y="5104328"/>
            <a:ext cx="1363387" cy="461665"/>
          </a:xfrm>
          <a:prstGeom prst="rect">
            <a:avLst/>
          </a:prstGeom>
          <a:noFill/>
          <a:scene3d>
            <a:camera prst="perspectiveContrastingRightFacing"/>
            <a:lightRig rig="threePt" dir="t"/>
          </a:scene3d>
        </p:spPr>
        <p:txBody>
          <a:bodyPr wrap="none">
            <a:spAutoFit/>
          </a:bodyPr>
          <a:lstStyle/>
          <a:p>
            <a:pPr fontAlgn="auto">
              <a:spcBef>
                <a:spcPts val="0"/>
              </a:spcBef>
              <a:spcAft>
                <a:spcPts val="0"/>
              </a:spcAft>
              <a:defRPr/>
            </a:pPr>
            <a:r>
              <a:rPr lang="tr-TR" sz="2400" b="1" dirty="0">
                <a:solidFill>
                  <a:srgbClr val="00B0F0"/>
                </a:solidFill>
                <a:latin typeface="+mn-lt"/>
                <a:cs typeface="+mn-cs"/>
              </a:rPr>
              <a:t>Ses+Data</a:t>
            </a:r>
          </a:p>
        </p:txBody>
      </p:sp>
      <p:sp>
        <p:nvSpPr>
          <p:cNvPr id="24" name="Cloud 23"/>
          <p:cNvSpPr/>
          <p:nvPr/>
        </p:nvSpPr>
        <p:spPr>
          <a:xfrm>
            <a:off x="4114800" y="1295400"/>
            <a:ext cx="1295400" cy="685800"/>
          </a:xfrm>
          <a:prstGeom prst="cloud">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b="1" dirty="0"/>
              <a:t>IPV4 ŞEBEKE</a:t>
            </a:r>
          </a:p>
        </p:txBody>
      </p:sp>
      <p:grpSp>
        <p:nvGrpSpPr>
          <p:cNvPr id="31" name="Group 30"/>
          <p:cNvGrpSpPr>
            <a:grpSpLocks/>
          </p:cNvGrpSpPr>
          <p:nvPr/>
        </p:nvGrpSpPr>
        <p:grpSpPr bwMode="auto">
          <a:xfrm>
            <a:off x="4762500" y="1981200"/>
            <a:ext cx="1401763" cy="3062288"/>
            <a:chOff x="4762499" y="1980470"/>
            <a:chExt cx="1401978" cy="3063742"/>
          </a:xfrm>
        </p:grpSpPr>
        <p:cxnSp>
          <p:nvCxnSpPr>
            <p:cNvPr id="27" name="Straight Connector 26"/>
            <p:cNvCxnSpPr>
              <a:stCxn id="0" idx="1"/>
              <a:endCxn id="26" idx="0"/>
            </p:cNvCxnSpPr>
            <p:nvPr/>
          </p:nvCxnSpPr>
          <p:spPr>
            <a:xfrm rot="16200000" flipH="1">
              <a:off x="3902344" y="2840625"/>
              <a:ext cx="2439558" cy="719248"/>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pic>
          <p:nvPicPr>
            <p:cNvPr id="26" name="Picture 4" descr="MOTOTRBO_Repeater_R"/>
            <p:cNvPicPr>
              <a:picLocks noChangeAspect="1" noChangeArrowheads="1"/>
            </p:cNvPicPr>
            <p:nvPr/>
          </p:nvPicPr>
          <p:blipFill>
            <a:blip r:embed="rId4" cstate="screen">
              <a:clrChange>
                <a:clrFrom>
                  <a:srgbClr val="000000"/>
                </a:clrFrom>
                <a:clrTo>
                  <a:srgbClr val="000000">
                    <a:alpha val="0"/>
                  </a:srgbClr>
                </a:clrTo>
              </a:clrChange>
            </a:blip>
            <a:srcRect l="12486" t="26881" r="6717" b="17877"/>
            <a:stretch>
              <a:fillRect/>
            </a:stretch>
          </p:blipFill>
          <p:spPr bwMode="auto">
            <a:xfrm>
              <a:off x="4800600" y="4419600"/>
              <a:ext cx="1363877" cy="624612"/>
            </a:xfrm>
            <a:prstGeom prst="rect">
              <a:avLst/>
            </a:prstGeom>
            <a:noFill/>
            <a:ln w="9525">
              <a:noFill/>
              <a:miter lim="800000"/>
              <a:headEnd/>
              <a:tailEnd/>
            </a:ln>
            <a:effectLst>
              <a:glow rad="228600">
                <a:schemeClr val="accent4">
                  <a:satMod val="175000"/>
                  <a:alpha val="40000"/>
                </a:schemeClr>
              </a:glow>
            </a:effectLst>
          </p:spPr>
        </p:pic>
      </p:grpSp>
      <p:pic>
        <p:nvPicPr>
          <p:cNvPr id="25" name="Picture 2"/>
          <p:cNvPicPr>
            <a:picLocks noChangeAspect="1" noChangeArrowheads="1"/>
          </p:cNvPicPr>
          <p:nvPr/>
        </p:nvPicPr>
        <p:blipFill>
          <a:blip r:embed="rId3">
            <a:clrChange>
              <a:clrFrom>
                <a:srgbClr val="FFFFFF"/>
              </a:clrFrom>
              <a:clrTo>
                <a:srgbClr val="FFFFFF">
                  <a:alpha val="0"/>
                </a:srgbClr>
              </a:clrTo>
            </a:clrChange>
          </a:blip>
          <a:srcRect r="6365" b="1923"/>
          <a:stretch>
            <a:fillRect/>
          </a:stretch>
        </p:blipFill>
        <p:spPr bwMode="auto">
          <a:xfrm rot="730939">
            <a:off x="3841750" y="3219450"/>
            <a:ext cx="285750" cy="1049338"/>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28" name="Line 6"/>
          <p:cNvSpPr>
            <a:spLocks noChangeShapeType="1"/>
          </p:cNvSpPr>
          <p:nvPr/>
        </p:nvSpPr>
        <p:spPr bwMode="auto">
          <a:xfrm>
            <a:off x="3352800" y="2133600"/>
            <a:ext cx="533400" cy="1524000"/>
          </a:xfrm>
          <a:prstGeom prst="line">
            <a:avLst/>
          </a:prstGeom>
          <a:noFill/>
          <a:ln w="44450" cap="rnd">
            <a:solidFill>
              <a:srgbClr val="00B0F0"/>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pic>
        <p:nvPicPr>
          <p:cNvPr id="95253"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32" name="Picture 2"/>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rot="882643">
            <a:off x="7167563" y="4484688"/>
            <a:ext cx="774700" cy="1787525"/>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222 -0.03539 C 0.05139 -0.16443 0.08056 -0.29325 0.10139 -0.37535 C 0.12222 -0.45745 0.11424 -0.4963 0.14774 -0.52845 C 0.18125 -0.56059 0.21997 -0.56244 0.30295 -0.56823 C 0.38577 -0.57401 0.56267 -0.6309 0.64462 -0.56244 C 0.72639 -0.49399 0.76806 -0.24838 0.79392 -0.1568 C 0.81979 -0.06522 0.79861 -0.04348 0.79983 -0.01365 " pathEditMode="relative" rAng="0" ptsTypes="aaaaaaa">
                                      <p:cBhvr>
                                        <p:cTn id="6" dur="5000" fill="hold"/>
                                        <p:tgtEl>
                                          <p:spTgt spid="22"/>
                                        </p:tgtEl>
                                        <p:attrNameLst>
                                          <p:attrName>ppt_x</p:attrName>
                                          <p:attrName>ppt_y</p:attrName>
                                        </p:attrNameLst>
                                      </p:cBhvr>
                                      <p:rCtr x="399" y="-28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38889E-6 -2.09066E-6 L 0.79705 0.00509 " pathEditMode="relative" rAng="0" ptsTypes="AA">
                                      <p:cBhvr>
                                        <p:cTn id="10" dur="2000" fill="hold"/>
                                        <p:tgtEl>
                                          <p:spTgt spid="23"/>
                                        </p:tgtEl>
                                        <p:attrNameLst>
                                          <p:attrName>ppt_x</p:attrName>
                                          <p:attrName>ppt_y</p:attrName>
                                        </p:attrNameLst>
                                      </p:cBhvr>
                                      <p:rCtr x="398" y="3"/>
                                    </p:animMotion>
                                  </p:childTnLst>
                                </p:cTn>
                              </p:par>
                              <p:par>
                                <p:cTn id="11" presetID="1" presetClass="emph" presetSubtype="2" fill="hold" nodeType="withEffect">
                                  <p:stCondLst>
                                    <p:cond delay="0"/>
                                  </p:stCondLst>
                                  <p:childTnLst>
                                    <p:animClr clrSpc="rgb" dir="cw">
                                      <p:cBhvr>
                                        <p:cTn id="12" dur="2000" fill="hold"/>
                                        <p:tgtEl>
                                          <p:spTgt spid="23"/>
                                        </p:tgtEl>
                                        <p:attrNameLst>
                                          <p:attrName>fillcolor</p:attrName>
                                        </p:attrNameLst>
                                      </p:cBhvr>
                                      <p:to>
                                        <a:srgbClr val="FF3300"/>
                                      </p:to>
                                    </p:animClr>
                                    <p:set>
                                      <p:cBhvr>
                                        <p:cTn id="13" dur="2000" fill="hold"/>
                                        <p:tgtEl>
                                          <p:spTgt spid="23"/>
                                        </p:tgtEl>
                                        <p:attrNameLst>
                                          <p:attrName>fill.type</p:attrName>
                                        </p:attrNameLst>
                                      </p:cBhvr>
                                      <p:to>
                                        <p:strVal val="solid"/>
                                      </p:to>
                                    </p:set>
                                    <p:set>
                                      <p:cBhvr>
                                        <p:cTn id="14" dur="2000" fill="hold"/>
                                        <p:tgtEl>
                                          <p:spTgt spid="23"/>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600200" y="1419225"/>
            <a:ext cx="12877800" cy="4019550"/>
          </a:xfrm>
          <a:prstGeom prst="irregularSeal2">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50000" t="50000" r="50000" b="50000"/>
            </a:path>
            <a:tileRect/>
          </a:gra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 name="Title 1"/>
          <p:cNvSpPr txBox="1">
            <a:spLocks/>
          </p:cNvSpPr>
          <p:nvPr/>
        </p:nvSpPr>
        <p:spPr>
          <a:xfrm>
            <a:off x="381000" y="2130425"/>
            <a:ext cx="8382000" cy="2517775"/>
          </a:xfrm>
          <a:prstGeom prst="rect">
            <a:avLst/>
          </a:prstGeom>
        </p:spPr>
        <p:txBody>
          <a:bodyPr>
            <a:normAutofit fontScale="70000" lnSpcReduction="20000"/>
          </a:bodyPr>
          <a:lstStyle/>
          <a:p>
            <a:pPr algn="ctr" fontAlgn="auto">
              <a:spcAft>
                <a:spcPts val="0"/>
              </a:spcAft>
              <a:defRPr/>
            </a:pPr>
            <a:r>
              <a:rPr lang="tr-TR" sz="8800" b="1" dirty="0">
                <a:effectLst>
                  <a:outerShdw blurRad="38100" dist="38100" dir="2700000" algn="tl">
                    <a:srgbClr val="000000">
                      <a:alpha val="43137"/>
                    </a:srgbClr>
                  </a:outerShdw>
                </a:effectLst>
                <a:latin typeface="Corbel" pitchFamily="34" charset="0"/>
                <a:ea typeface="+mj-ea"/>
                <a:cs typeface="+mj-cs"/>
              </a:rPr>
              <a:t>DİJİTAL TRUNK</a:t>
            </a:r>
          </a:p>
          <a:p>
            <a:pPr algn="ctr" fontAlgn="auto">
              <a:spcAft>
                <a:spcPts val="0"/>
              </a:spcAft>
              <a:defRPr/>
            </a:pPr>
            <a:r>
              <a:rPr lang="tr-TR" sz="12600" b="1" dirty="0">
                <a:effectLst>
                  <a:outerShdw blurRad="38100" dist="38100" dir="2700000" algn="tl">
                    <a:srgbClr val="000000">
                      <a:alpha val="43137"/>
                    </a:srgbClr>
                  </a:outerShdw>
                </a:effectLst>
                <a:latin typeface="Corbel" pitchFamily="34" charset="0"/>
                <a:ea typeface="+mj-ea"/>
                <a:cs typeface="+mj-cs"/>
              </a:rPr>
              <a:t>CAPACITY PLUS</a:t>
            </a:r>
          </a:p>
        </p:txBody>
      </p:sp>
      <p:pic>
        <p:nvPicPr>
          <p:cNvPr id="96261"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afterEffect">
                                  <p:stCondLst>
                                    <p:cond delay="0"/>
                                  </p:stCondLst>
                                  <p:childTnLst>
                                    <p:animScale>
                                      <p:cBhvr>
                                        <p:cTn id="6" dur="2000" fill="hold"/>
                                        <p:tgtEl>
                                          <p:spTgt spid="2"/>
                                        </p:tgtEl>
                                      </p:cBhvr>
                                      <p:by x="400000" y="400000"/>
                                    </p:animScale>
                                  </p:childTnLst>
                                </p:cTn>
                              </p:par>
                              <p:par>
                                <p:cTn id="7" presetID="10" presetClass="entr" presetSubtype="0" fill="hold" grpId="0"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349250" y="-690563"/>
            <a:ext cx="9144000" cy="7654403"/>
          </a:xfrm>
          <a:scene3d>
            <a:camera prst="perspectiveRelaxedModerately"/>
            <a:lightRig rig="threePt" dir="t"/>
          </a:scene3d>
        </p:spPr>
        <p:txBody>
          <a:bodyPr rtlCol="0">
            <a:spAutoFit/>
          </a:bodyPr>
          <a:lstStyle/>
          <a:p>
            <a:pPr marL="176213" indent="-176213" algn="ctr" fontAlgn="auto">
              <a:lnSpc>
                <a:spcPct val="150000"/>
              </a:lnSpc>
              <a:spcBef>
                <a:spcPct val="35000"/>
              </a:spcBef>
              <a:spcAft>
                <a:spcPts val="0"/>
              </a:spcAft>
              <a:buFont typeface="Arial" pitchFamily="34" charset="0"/>
              <a:buNone/>
              <a:defRPr/>
            </a:pPr>
            <a:endParaRPr lang="en-US" sz="3600" b="0" dirty="0">
              <a:effectLst>
                <a:outerShdw blurRad="38100" dist="38100" dir="2700000" algn="tl">
                  <a:srgbClr val="000000">
                    <a:alpha val="43137"/>
                  </a:srgbClr>
                </a:outerShdw>
              </a:effectLst>
              <a:latin typeface="+mj-lt"/>
            </a:endParaRPr>
          </a:p>
          <a:p>
            <a:pPr marL="176213" indent="-176213" algn="ctr" fontAlgn="auto">
              <a:spcBef>
                <a:spcPct val="35000"/>
              </a:spcBef>
              <a:spcAft>
                <a:spcPts val="0"/>
              </a:spcAft>
              <a:buFont typeface="Arial" pitchFamily="34" charset="0"/>
              <a:buNone/>
              <a:defRPr/>
            </a:pPr>
            <a:r>
              <a:rPr lang="tr-TR" sz="3600" b="0" dirty="0" smtClean="0">
                <a:effectLst>
                  <a:outerShdw blurRad="38100" dist="38100" dir="2700000" algn="tl">
                    <a:srgbClr val="000000">
                      <a:alpha val="43137"/>
                    </a:srgbClr>
                  </a:outerShdw>
                </a:effectLst>
                <a:latin typeface="+mj-lt"/>
              </a:rPr>
              <a:t>Tek Site üzerinde çalışan Trunk Telsiz Sistemi</a:t>
            </a:r>
            <a:endParaRPr lang="en-US" sz="3600" b="0" dirty="0">
              <a:effectLst>
                <a:outerShdw blurRad="38100" dist="38100" dir="2700000" algn="tl">
                  <a:srgbClr val="000000">
                    <a:alpha val="43137"/>
                  </a:srgbClr>
                </a:outerShdw>
              </a:effectLst>
              <a:latin typeface="+mj-lt"/>
            </a:endParaRPr>
          </a:p>
          <a:p>
            <a:pPr marL="176213" indent="-176213" algn="ctr" fontAlgn="auto">
              <a:spcBef>
                <a:spcPct val="35000"/>
              </a:spcBef>
              <a:spcAft>
                <a:spcPts val="0"/>
              </a:spcAft>
              <a:buFont typeface="Arial" pitchFamily="34" charset="0"/>
              <a:buNone/>
              <a:defRPr/>
            </a:pPr>
            <a:r>
              <a:rPr lang="tr-TR" sz="3600" b="0" dirty="0" smtClean="0">
                <a:effectLst>
                  <a:outerShdw blurRad="38100" dist="38100" dir="2700000" algn="tl">
                    <a:srgbClr val="000000">
                      <a:alpha val="43137"/>
                    </a:srgbClr>
                  </a:outerShdw>
                </a:effectLst>
                <a:latin typeface="+mj-lt"/>
              </a:rPr>
              <a:t>Tamamen YAZILIM tabanlı: DENETLEYİCİ YOK!</a:t>
            </a:r>
            <a:endParaRPr lang="en-US" sz="3600" b="0" dirty="0">
              <a:effectLst>
                <a:outerShdw blurRad="38100" dist="38100" dir="2700000" algn="tl">
                  <a:srgbClr val="000000">
                    <a:alpha val="43137"/>
                  </a:srgbClr>
                </a:outerShdw>
              </a:effectLst>
              <a:latin typeface="+mj-lt"/>
            </a:endParaRPr>
          </a:p>
          <a:p>
            <a:pPr marL="176213" indent="-176213" algn="ctr" fontAlgn="auto">
              <a:spcBef>
                <a:spcPct val="35000"/>
              </a:spcBef>
              <a:spcAft>
                <a:spcPts val="0"/>
              </a:spcAft>
              <a:buFont typeface="Arial" pitchFamily="34" charset="0"/>
              <a:buNone/>
              <a:defRPr/>
            </a:pPr>
            <a:r>
              <a:rPr lang="tr-TR" sz="3600" b="0" dirty="0" smtClean="0">
                <a:effectLst>
                  <a:outerShdw blurRad="38100" dist="38100" dir="2700000" algn="tl">
                    <a:srgbClr val="000000">
                      <a:alpha val="43137"/>
                    </a:srgbClr>
                  </a:outerShdw>
                </a:effectLst>
                <a:latin typeface="+mj-lt"/>
              </a:rPr>
              <a:t>12 Dijital Slot’a Kadar (6 Röle)</a:t>
            </a:r>
            <a:endParaRPr lang="en-US" sz="3600" b="0" dirty="0">
              <a:effectLst>
                <a:outerShdw blurRad="38100" dist="38100" dir="2700000" algn="tl">
                  <a:srgbClr val="000000">
                    <a:alpha val="43137"/>
                  </a:srgbClr>
                </a:outerShdw>
              </a:effectLst>
              <a:latin typeface="+mj-lt"/>
            </a:endParaRPr>
          </a:p>
          <a:p>
            <a:pPr marL="176213" indent="-176213" algn="ctr" fontAlgn="auto">
              <a:spcBef>
                <a:spcPct val="35000"/>
              </a:spcBef>
              <a:spcAft>
                <a:spcPts val="0"/>
              </a:spcAft>
              <a:buFont typeface="Arial" pitchFamily="34" charset="0"/>
              <a:buNone/>
              <a:defRPr/>
            </a:pPr>
            <a:r>
              <a:rPr lang="tr-TR" sz="3600" b="0" dirty="0" smtClean="0">
                <a:effectLst>
                  <a:outerShdw blurRad="38100" dist="38100" dir="2700000" algn="tl">
                    <a:srgbClr val="000000">
                      <a:alpha val="43137"/>
                    </a:srgbClr>
                  </a:outerShdw>
                </a:effectLst>
                <a:latin typeface="+mj-lt"/>
              </a:rPr>
              <a:t>+ </a:t>
            </a:r>
            <a:r>
              <a:rPr lang="en-US" sz="3600" b="0" dirty="0" smtClean="0">
                <a:effectLst>
                  <a:outerShdw blurRad="38100" dist="38100" dir="2700000" algn="tl">
                    <a:srgbClr val="000000">
                      <a:alpha val="43137"/>
                    </a:srgbClr>
                  </a:outerShdw>
                </a:effectLst>
                <a:latin typeface="+mj-lt"/>
              </a:rPr>
              <a:t>24 </a:t>
            </a:r>
            <a:r>
              <a:rPr lang="tr-TR" sz="3600" b="0" dirty="0" smtClean="0">
                <a:effectLst>
                  <a:outerShdw blurRad="38100" dist="38100" dir="2700000" algn="tl">
                    <a:srgbClr val="000000">
                      <a:alpha val="43137"/>
                    </a:srgbClr>
                  </a:outerShdw>
                </a:effectLst>
                <a:latin typeface="+mj-lt"/>
              </a:rPr>
              <a:t>ilave Dijital Data-Geçiş Slotu (12 Röle)</a:t>
            </a:r>
            <a:endParaRPr lang="en-US" sz="3600" b="0" dirty="0">
              <a:effectLst>
                <a:outerShdw blurRad="38100" dist="38100" dir="2700000" algn="tl">
                  <a:srgbClr val="000000">
                    <a:alpha val="43137"/>
                  </a:srgbClr>
                </a:outerShdw>
              </a:effectLst>
              <a:latin typeface="+mj-lt"/>
            </a:endParaRPr>
          </a:p>
          <a:p>
            <a:pPr marL="176213" indent="-176213" algn="ctr" fontAlgn="auto">
              <a:spcBef>
                <a:spcPct val="35000"/>
              </a:spcBef>
              <a:spcAft>
                <a:spcPts val="0"/>
              </a:spcAft>
              <a:buFont typeface="Arial" pitchFamily="34" charset="0"/>
              <a:buNone/>
              <a:defRPr/>
            </a:pPr>
            <a:r>
              <a:rPr lang="en-US" sz="3600" b="0" dirty="0" smtClean="0">
                <a:effectLst>
                  <a:outerShdw blurRad="38100" dist="38100" dir="2700000" algn="tl">
                    <a:srgbClr val="000000">
                      <a:alpha val="43137"/>
                    </a:srgbClr>
                  </a:outerShdw>
                </a:effectLst>
                <a:latin typeface="+mj-lt"/>
              </a:rPr>
              <a:t>255 </a:t>
            </a:r>
            <a:r>
              <a:rPr lang="tr-TR" sz="3600" b="0" dirty="0" smtClean="0">
                <a:effectLst>
                  <a:outerShdw blurRad="38100" dist="38100" dir="2700000" algn="tl">
                    <a:srgbClr val="000000">
                      <a:alpha val="43137"/>
                    </a:srgbClr>
                  </a:outerShdw>
                </a:effectLst>
                <a:latin typeface="+mj-lt"/>
              </a:rPr>
              <a:t>Konuşma Grubu</a:t>
            </a:r>
            <a:endParaRPr lang="en-US" sz="3600" b="0" dirty="0">
              <a:effectLst>
                <a:outerShdw blurRad="38100" dist="38100" dir="2700000" algn="tl">
                  <a:srgbClr val="000000">
                    <a:alpha val="43137"/>
                  </a:srgbClr>
                </a:outerShdw>
              </a:effectLst>
              <a:latin typeface="+mj-lt"/>
            </a:endParaRPr>
          </a:p>
          <a:p>
            <a:pPr marL="176213" indent="-176213" algn="ctr" fontAlgn="auto">
              <a:spcBef>
                <a:spcPct val="35000"/>
              </a:spcBef>
              <a:spcAft>
                <a:spcPts val="0"/>
              </a:spcAft>
              <a:buFont typeface="Arial" pitchFamily="34" charset="0"/>
              <a:buNone/>
              <a:defRPr/>
            </a:pPr>
            <a:r>
              <a:rPr lang="en-US" sz="3600" b="0" dirty="0">
                <a:effectLst>
                  <a:outerShdw blurRad="38100" dist="38100" dir="2700000" algn="tl">
                    <a:srgbClr val="000000">
                      <a:alpha val="43137"/>
                    </a:srgbClr>
                  </a:outerShdw>
                </a:effectLst>
                <a:latin typeface="+mj-lt"/>
              </a:rPr>
              <a:t>65,535 </a:t>
            </a:r>
            <a:r>
              <a:rPr lang="tr-TR" sz="3600" b="0" dirty="0" smtClean="0">
                <a:effectLst>
                  <a:outerShdw blurRad="38100" dist="38100" dir="2700000" algn="tl">
                    <a:srgbClr val="000000">
                      <a:alpha val="43137"/>
                    </a:srgbClr>
                  </a:outerShdw>
                </a:effectLst>
                <a:latin typeface="+mj-lt"/>
              </a:rPr>
              <a:t>farklı Telsiz Kimliği</a:t>
            </a:r>
            <a:endParaRPr lang="en-US" sz="3600" b="0" dirty="0">
              <a:effectLst>
                <a:outerShdw blurRad="38100" dist="38100" dir="2700000" algn="tl">
                  <a:srgbClr val="000000">
                    <a:alpha val="43137"/>
                  </a:srgbClr>
                </a:outerShdw>
              </a:effectLst>
              <a:latin typeface="+mj-lt"/>
            </a:endParaRPr>
          </a:p>
          <a:p>
            <a:pPr marL="176213" indent="-176213" algn="ctr" fontAlgn="auto">
              <a:spcBef>
                <a:spcPct val="35000"/>
              </a:spcBef>
              <a:spcAft>
                <a:spcPts val="0"/>
              </a:spcAft>
              <a:buFont typeface="Arial" pitchFamily="34" charset="0"/>
              <a:buNone/>
              <a:defRPr/>
            </a:pPr>
            <a:r>
              <a:rPr lang="tr-TR" sz="3600" b="0" dirty="0" smtClean="0">
                <a:effectLst>
                  <a:outerShdw blurRad="38100" dist="38100" dir="2700000" algn="tl">
                    <a:srgbClr val="000000">
                      <a:alpha val="43137"/>
                    </a:srgbClr>
                  </a:outerShdw>
                </a:effectLst>
                <a:latin typeface="+mj-lt"/>
              </a:rPr>
              <a:t>Aynı anda 1,200 Telsize Destek</a:t>
            </a:r>
            <a:endParaRPr lang="en-US" sz="3600" b="0" dirty="0">
              <a:effectLst>
                <a:outerShdw blurRad="38100" dist="38100" dir="2700000" algn="tl">
                  <a:srgbClr val="000000">
                    <a:alpha val="43137"/>
                  </a:srgbClr>
                </a:outerShdw>
              </a:effectLst>
              <a:latin typeface="+mj-lt"/>
            </a:endParaRPr>
          </a:p>
          <a:p>
            <a:pPr marL="176213" indent="-176213" algn="ctr" fontAlgn="auto">
              <a:spcBef>
                <a:spcPct val="35000"/>
              </a:spcBef>
              <a:spcAft>
                <a:spcPts val="0"/>
              </a:spcAft>
              <a:buFont typeface="Arial" pitchFamily="34" charset="0"/>
              <a:buNone/>
              <a:defRPr/>
            </a:pPr>
            <a:r>
              <a:rPr lang="tr-TR" sz="3600" b="0" dirty="0" smtClean="0">
                <a:effectLst>
                  <a:outerShdw blurRad="38100" dist="38100" dir="2700000" algn="tl">
                    <a:srgbClr val="000000">
                      <a:alpha val="43137"/>
                    </a:srgbClr>
                  </a:outerShdw>
                </a:effectLst>
                <a:latin typeface="+mj-lt"/>
              </a:rPr>
              <a:t>Sadece Dijital</a:t>
            </a:r>
            <a:endParaRPr lang="en-US" sz="3600" b="0" dirty="0">
              <a:effectLst>
                <a:outerShdw blurRad="38100" dist="38100" dir="2700000" algn="tl">
                  <a:srgbClr val="000000">
                    <a:alpha val="43137"/>
                  </a:srgbClr>
                </a:outerShdw>
              </a:effectLst>
              <a:latin typeface="+mj-lt"/>
            </a:endParaRPr>
          </a:p>
          <a:p>
            <a:pPr marL="176213" indent="-176213" algn="ctr" fontAlgn="auto">
              <a:spcBef>
                <a:spcPct val="35000"/>
              </a:spcBef>
              <a:spcAft>
                <a:spcPts val="0"/>
              </a:spcAft>
              <a:buFont typeface="Arial" pitchFamily="34" charset="0"/>
              <a:buNone/>
              <a:defRPr/>
            </a:pPr>
            <a:endParaRPr lang="en-US" sz="3600" b="0" dirty="0">
              <a:effectLst>
                <a:outerShdw blurRad="38100" dist="38100" dir="2700000" algn="tl">
                  <a:srgbClr val="000000">
                    <a:alpha val="43137"/>
                  </a:srgbClr>
                </a:outerShdw>
              </a:effectLst>
              <a:latin typeface="+mj-lt"/>
            </a:endParaRPr>
          </a:p>
        </p:txBody>
      </p:sp>
      <p:pic>
        <p:nvPicPr>
          <p:cNvPr id="9728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 0 L 0 -1.15556 " pathEditMode="relative" ptsTypes="AA">
                                      <p:cBhvr>
                                        <p:cTn id="6" dur="15000" fill="hold"/>
                                        <p:tgtEl>
                                          <p:spTgt spid="97283">
                                            <p:bg/>
                                          </p:spTgt>
                                        </p:tgtEl>
                                        <p:attrNameLst>
                                          <p:attrName>ppt_x</p:attrName>
                                          <p:attrName>ppt_y</p:attrName>
                                        </p:attrNameLst>
                                      </p:cBhvr>
                                    </p:animMotion>
                                  </p:childTnLst>
                                </p:cTn>
                              </p:par>
                              <p:par>
                                <p:cTn id="7" presetID="0" presetClass="path" presetSubtype="0" fill="hold" grpId="0" nodeType="withEffect">
                                  <p:stCondLst>
                                    <p:cond delay="0"/>
                                  </p:stCondLst>
                                  <p:childTnLst>
                                    <p:animMotion origin="layout" path="M 0 0 L 0 -1.15556 " pathEditMode="relative" ptsTypes="AA">
                                      <p:cBhvr>
                                        <p:cTn id="8" dur="15000" fill="hold"/>
                                        <p:tgtEl>
                                          <p:spTgt spid="97283">
                                            <p:txEl>
                                              <p:pRg st="1" end="1"/>
                                            </p:txEl>
                                          </p:spTgt>
                                        </p:tgtEl>
                                        <p:attrNameLst>
                                          <p:attrName>ppt_x</p:attrName>
                                          <p:attrName>ppt_y</p:attrName>
                                        </p:attrNameLst>
                                      </p:cBhvr>
                                    </p:animMotion>
                                  </p:childTnLst>
                                </p:cTn>
                              </p:par>
                              <p:par>
                                <p:cTn id="9" presetID="0" presetClass="path" presetSubtype="0" fill="hold" grpId="0" nodeType="withEffect">
                                  <p:stCondLst>
                                    <p:cond delay="0"/>
                                  </p:stCondLst>
                                  <p:childTnLst>
                                    <p:animMotion origin="layout" path="M 0 0 L 0 -1.15556 " pathEditMode="relative" ptsTypes="AA">
                                      <p:cBhvr>
                                        <p:cTn id="10" dur="15000" fill="hold"/>
                                        <p:tgtEl>
                                          <p:spTgt spid="97283">
                                            <p:txEl>
                                              <p:pRg st="2" end="2"/>
                                            </p:txEl>
                                          </p:spTgt>
                                        </p:tgtEl>
                                        <p:attrNameLst>
                                          <p:attrName>ppt_x</p:attrName>
                                          <p:attrName>ppt_y</p:attrName>
                                        </p:attrNameLst>
                                      </p:cBhvr>
                                    </p:animMotion>
                                  </p:childTnLst>
                                </p:cTn>
                              </p:par>
                              <p:par>
                                <p:cTn id="11" presetID="0" presetClass="path" presetSubtype="0" fill="hold" grpId="0" nodeType="withEffect">
                                  <p:stCondLst>
                                    <p:cond delay="0"/>
                                  </p:stCondLst>
                                  <p:childTnLst>
                                    <p:animMotion origin="layout" path="M 0 0 L 0 -1.15556 " pathEditMode="relative" ptsTypes="AA">
                                      <p:cBhvr>
                                        <p:cTn id="12" dur="15000" fill="hold"/>
                                        <p:tgtEl>
                                          <p:spTgt spid="97283">
                                            <p:txEl>
                                              <p:pRg st="3" end="3"/>
                                            </p:txEl>
                                          </p:spTgt>
                                        </p:tgtEl>
                                        <p:attrNameLst>
                                          <p:attrName>ppt_x</p:attrName>
                                          <p:attrName>ppt_y</p:attrName>
                                        </p:attrNameLst>
                                      </p:cBhvr>
                                    </p:animMotion>
                                  </p:childTnLst>
                                </p:cTn>
                              </p:par>
                              <p:par>
                                <p:cTn id="13" presetID="0" presetClass="path" presetSubtype="0" fill="hold" grpId="0" nodeType="withEffect">
                                  <p:stCondLst>
                                    <p:cond delay="0"/>
                                  </p:stCondLst>
                                  <p:childTnLst>
                                    <p:animMotion origin="layout" path="M 0 0 L 0 -1.15556 " pathEditMode="relative" ptsTypes="AA">
                                      <p:cBhvr>
                                        <p:cTn id="14" dur="15000" fill="hold"/>
                                        <p:tgtEl>
                                          <p:spTgt spid="97283">
                                            <p:txEl>
                                              <p:pRg st="4" end="4"/>
                                            </p:txEl>
                                          </p:spTgt>
                                        </p:tgtEl>
                                        <p:attrNameLst>
                                          <p:attrName>ppt_x</p:attrName>
                                          <p:attrName>ppt_y</p:attrName>
                                        </p:attrNameLst>
                                      </p:cBhvr>
                                    </p:animMotion>
                                  </p:childTnLst>
                                </p:cTn>
                              </p:par>
                              <p:par>
                                <p:cTn id="15" presetID="0" presetClass="path" presetSubtype="0" fill="hold" grpId="0" nodeType="withEffect">
                                  <p:stCondLst>
                                    <p:cond delay="0"/>
                                  </p:stCondLst>
                                  <p:childTnLst>
                                    <p:animMotion origin="layout" path="M 0 0 L 0 -1.15556 " pathEditMode="relative" ptsTypes="AA">
                                      <p:cBhvr>
                                        <p:cTn id="16" dur="15000" fill="hold"/>
                                        <p:tgtEl>
                                          <p:spTgt spid="97283">
                                            <p:txEl>
                                              <p:pRg st="5" end="5"/>
                                            </p:txEl>
                                          </p:spTgt>
                                        </p:tgtEl>
                                        <p:attrNameLst>
                                          <p:attrName>ppt_x</p:attrName>
                                          <p:attrName>ppt_y</p:attrName>
                                        </p:attrNameLst>
                                      </p:cBhvr>
                                    </p:animMotion>
                                  </p:childTnLst>
                                </p:cTn>
                              </p:par>
                              <p:par>
                                <p:cTn id="17" presetID="0" presetClass="path" presetSubtype="0" fill="hold" grpId="0" nodeType="withEffect">
                                  <p:stCondLst>
                                    <p:cond delay="0"/>
                                  </p:stCondLst>
                                  <p:childTnLst>
                                    <p:animMotion origin="layout" path="M 0 0 L 0 -1.15556 " pathEditMode="relative" ptsTypes="AA">
                                      <p:cBhvr>
                                        <p:cTn id="18" dur="15000" fill="hold"/>
                                        <p:tgtEl>
                                          <p:spTgt spid="97283">
                                            <p:txEl>
                                              <p:pRg st="6" end="6"/>
                                            </p:txEl>
                                          </p:spTgt>
                                        </p:tgtEl>
                                        <p:attrNameLst>
                                          <p:attrName>ppt_x</p:attrName>
                                          <p:attrName>ppt_y</p:attrName>
                                        </p:attrNameLst>
                                      </p:cBhvr>
                                    </p:animMotion>
                                  </p:childTnLst>
                                </p:cTn>
                              </p:par>
                              <p:par>
                                <p:cTn id="19" presetID="0" presetClass="path" presetSubtype="0" fill="hold" grpId="0" nodeType="withEffect">
                                  <p:stCondLst>
                                    <p:cond delay="0"/>
                                  </p:stCondLst>
                                  <p:childTnLst>
                                    <p:animMotion origin="layout" path="M 0 0 L 0 -1.15556 " pathEditMode="relative" ptsTypes="AA">
                                      <p:cBhvr>
                                        <p:cTn id="20" dur="15000" fill="hold"/>
                                        <p:tgtEl>
                                          <p:spTgt spid="97283">
                                            <p:txEl>
                                              <p:pRg st="7" end="7"/>
                                            </p:txEl>
                                          </p:spTgt>
                                        </p:tgtEl>
                                        <p:attrNameLst>
                                          <p:attrName>ppt_x</p:attrName>
                                          <p:attrName>ppt_y</p:attrName>
                                        </p:attrNameLst>
                                      </p:cBhvr>
                                    </p:animMotion>
                                  </p:childTnLst>
                                </p:cTn>
                              </p:par>
                              <p:par>
                                <p:cTn id="21" presetID="0" presetClass="path" presetSubtype="0" fill="hold" grpId="0" nodeType="withEffect">
                                  <p:stCondLst>
                                    <p:cond delay="0"/>
                                  </p:stCondLst>
                                  <p:childTnLst>
                                    <p:animMotion origin="layout" path="M 0 0 L 0 -1.15556 " pathEditMode="relative" ptsTypes="AA">
                                      <p:cBhvr>
                                        <p:cTn id="22" dur="15000" fill="hold"/>
                                        <p:tgtEl>
                                          <p:spTgt spid="97283">
                                            <p:txEl>
                                              <p:pRg st="8" end="8"/>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
        <p:nvSpPr>
          <p:cNvPr id="17410" name="TextBox 6"/>
          <p:cNvSpPr txBox="1">
            <a:spLocks noChangeArrowheads="1"/>
          </p:cNvSpPr>
          <p:nvPr/>
        </p:nvSpPr>
        <p:spPr bwMode="auto">
          <a:xfrm>
            <a:off x="381000" y="854075"/>
            <a:ext cx="8567738" cy="5262563"/>
          </a:xfrm>
          <a:prstGeom prst="rect">
            <a:avLst/>
          </a:prstGeom>
          <a:noFill/>
          <a:ln w="9525">
            <a:noFill/>
            <a:miter lim="800000"/>
            <a:headEnd/>
            <a:tailEnd/>
          </a:ln>
        </p:spPr>
        <p:txBody>
          <a:bodyPr>
            <a:spAutoFit/>
          </a:bodyPr>
          <a:lstStyle/>
          <a:p>
            <a:r>
              <a:rPr lang="tr-TR" sz="4800">
                <a:solidFill>
                  <a:schemeClr val="bg2"/>
                </a:solidFill>
                <a:latin typeface="Calibri" pitchFamily="34" charset="0"/>
              </a:rPr>
              <a:t>Dijital, sesin, görüntünün ve bilginin, “1” ve “0” haline dönüştürülmüş olan halidir. GSM, 3G, Blue-ray, DVD, CD, mp3, HD, e-mail, avi, birer dijital iletişim yöntemi veya aracı veya formatıdır.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Line 4"/>
          <p:cNvSpPr>
            <a:spLocks noChangeShapeType="1"/>
          </p:cNvSpPr>
          <p:nvPr/>
        </p:nvSpPr>
        <p:spPr bwMode="auto">
          <a:xfrm flipH="1">
            <a:off x="5435600" y="2349500"/>
            <a:ext cx="0" cy="3311525"/>
          </a:xfrm>
          <a:prstGeom prst="line">
            <a:avLst/>
          </a:prstGeom>
          <a:noFill/>
          <a:ln w="38100" cap="rnd">
            <a:solidFill>
              <a:schemeClr val="accent1"/>
            </a:solidFill>
            <a:round/>
            <a:headEnd/>
            <a:tailEnd/>
          </a:ln>
        </p:spPr>
        <p:txBody>
          <a:bodyPr/>
          <a:lstStyle/>
          <a:p>
            <a:endParaRPr lang="tr-TR"/>
          </a:p>
        </p:txBody>
      </p:sp>
      <p:sp>
        <p:nvSpPr>
          <p:cNvPr id="98306" name="Line 6"/>
          <p:cNvSpPr>
            <a:spLocks noChangeShapeType="1"/>
          </p:cNvSpPr>
          <p:nvPr/>
        </p:nvSpPr>
        <p:spPr bwMode="auto">
          <a:xfrm>
            <a:off x="4356100" y="2362200"/>
            <a:ext cx="1079500" cy="0"/>
          </a:xfrm>
          <a:prstGeom prst="line">
            <a:avLst/>
          </a:prstGeom>
          <a:noFill/>
          <a:ln w="38100" cap="rnd">
            <a:solidFill>
              <a:schemeClr val="accent1"/>
            </a:solidFill>
            <a:round/>
            <a:headEnd/>
            <a:tailEnd/>
          </a:ln>
        </p:spPr>
        <p:txBody>
          <a:bodyPr/>
          <a:lstStyle/>
          <a:p>
            <a:endParaRPr lang="tr-TR"/>
          </a:p>
        </p:txBody>
      </p:sp>
      <p:sp>
        <p:nvSpPr>
          <p:cNvPr id="98307" name="Line 7"/>
          <p:cNvSpPr>
            <a:spLocks noChangeShapeType="1"/>
          </p:cNvSpPr>
          <p:nvPr/>
        </p:nvSpPr>
        <p:spPr bwMode="auto">
          <a:xfrm>
            <a:off x="4787900" y="5638800"/>
            <a:ext cx="635000" cy="0"/>
          </a:xfrm>
          <a:prstGeom prst="line">
            <a:avLst/>
          </a:prstGeom>
          <a:noFill/>
          <a:ln w="38100" cap="rnd">
            <a:solidFill>
              <a:schemeClr val="accent1"/>
            </a:solidFill>
            <a:round/>
            <a:headEnd/>
            <a:tailEnd/>
          </a:ln>
        </p:spPr>
        <p:txBody>
          <a:bodyPr/>
          <a:lstStyle/>
          <a:p>
            <a:endParaRPr lang="tr-TR"/>
          </a:p>
        </p:txBody>
      </p:sp>
      <p:sp>
        <p:nvSpPr>
          <p:cNvPr id="98308" name="Line 8"/>
          <p:cNvSpPr>
            <a:spLocks noChangeShapeType="1"/>
          </p:cNvSpPr>
          <p:nvPr/>
        </p:nvSpPr>
        <p:spPr bwMode="auto">
          <a:xfrm>
            <a:off x="5470525" y="2638425"/>
            <a:ext cx="635000" cy="0"/>
          </a:xfrm>
          <a:prstGeom prst="line">
            <a:avLst/>
          </a:prstGeom>
          <a:noFill/>
          <a:ln w="38100" cap="rnd">
            <a:solidFill>
              <a:schemeClr val="accent1"/>
            </a:solidFill>
            <a:round/>
            <a:headEnd/>
            <a:tailEnd/>
          </a:ln>
        </p:spPr>
        <p:txBody>
          <a:bodyPr/>
          <a:lstStyle/>
          <a:p>
            <a:endParaRPr lang="tr-TR"/>
          </a:p>
        </p:txBody>
      </p:sp>
      <p:sp>
        <p:nvSpPr>
          <p:cNvPr id="98309" name="Line 9"/>
          <p:cNvSpPr>
            <a:spLocks noChangeShapeType="1"/>
          </p:cNvSpPr>
          <p:nvPr/>
        </p:nvSpPr>
        <p:spPr bwMode="auto">
          <a:xfrm>
            <a:off x="4356100" y="2747963"/>
            <a:ext cx="1079500" cy="0"/>
          </a:xfrm>
          <a:prstGeom prst="line">
            <a:avLst/>
          </a:prstGeom>
          <a:noFill/>
          <a:ln w="38100" cap="rnd">
            <a:solidFill>
              <a:schemeClr val="accent1"/>
            </a:solidFill>
            <a:round/>
            <a:headEnd/>
            <a:tailEnd/>
          </a:ln>
        </p:spPr>
        <p:txBody>
          <a:bodyPr/>
          <a:lstStyle/>
          <a:p>
            <a:endParaRPr lang="tr-TR"/>
          </a:p>
        </p:txBody>
      </p:sp>
      <p:sp>
        <p:nvSpPr>
          <p:cNvPr id="98310" name="Line 10"/>
          <p:cNvSpPr>
            <a:spLocks noChangeShapeType="1"/>
          </p:cNvSpPr>
          <p:nvPr/>
        </p:nvSpPr>
        <p:spPr bwMode="auto">
          <a:xfrm>
            <a:off x="4356100" y="3133725"/>
            <a:ext cx="1079500" cy="0"/>
          </a:xfrm>
          <a:prstGeom prst="line">
            <a:avLst/>
          </a:prstGeom>
          <a:noFill/>
          <a:ln w="38100" cap="rnd">
            <a:solidFill>
              <a:schemeClr val="accent1"/>
            </a:solidFill>
            <a:round/>
            <a:headEnd/>
            <a:tailEnd/>
          </a:ln>
        </p:spPr>
        <p:txBody>
          <a:bodyPr/>
          <a:lstStyle/>
          <a:p>
            <a:endParaRPr lang="tr-TR"/>
          </a:p>
        </p:txBody>
      </p:sp>
      <p:sp>
        <p:nvSpPr>
          <p:cNvPr id="98311" name="Line 11"/>
          <p:cNvSpPr>
            <a:spLocks noChangeShapeType="1"/>
          </p:cNvSpPr>
          <p:nvPr/>
        </p:nvSpPr>
        <p:spPr bwMode="auto">
          <a:xfrm>
            <a:off x="4356100" y="4292600"/>
            <a:ext cx="1079500" cy="0"/>
          </a:xfrm>
          <a:prstGeom prst="line">
            <a:avLst/>
          </a:prstGeom>
          <a:noFill/>
          <a:ln w="38100" cap="rnd">
            <a:solidFill>
              <a:schemeClr val="accent1"/>
            </a:solidFill>
            <a:round/>
            <a:headEnd/>
            <a:tailEnd/>
          </a:ln>
        </p:spPr>
        <p:txBody>
          <a:bodyPr/>
          <a:lstStyle/>
          <a:p>
            <a:endParaRPr lang="tr-TR"/>
          </a:p>
        </p:txBody>
      </p:sp>
      <p:sp>
        <p:nvSpPr>
          <p:cNvPr id="98312" name="Line 12"/>
          <p:cNvSpPr>
            <a:spLocks noChangeShapeType="1"/>
          </p:cNvSpPr>
          <p:nvPr/>
        </p:nvSpPr>
        <p:spPr bwMode="auto">
          <a:xfrm>
            <a:off x="5457825" y="4652963"/>
            <a:ext cx="1041400" cy="0"/>
          </a:xfrm>
          <a:prstGeom prst="line">
            <a:avLst/>
          </a:prstGeom>
          <a:noFill/>
          <a:ln w="38100" cap="rnd">
            <a:solidFill>
              <a:schemeClr val="accent1"/>
            </a:solidFill>
            <a:round/>
            <a:headEnd/>
            <a:tailEnd/>
          </a:ln>
        </p:spPr>
        <p:txBody>
          <a:bodyPr/>
          <a:lstStyle/>
          <a:p>
            <a:endParaRPr lang="tr-TR"/>
          </a:p>
        </p:txBody>
      </p:sp>
      <p:pic>
        <p:nvPicPr>
          <p:cNvPr id="98337" name="Picture 33" descr="40835vb"/>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84888" y="2144713"/>
            <a:ext cx="1079500" cy="992187"/>
          </a:xfrm>
          <a:prstGeom prst="rect">
            <a:avLst/>
          </a:prstGeom>
          <a:noFill/>
          <a:effectLst>
            <a:glow rad="101600">
              <a:schemeClr val="accent3">
                <a:satMod val="175000"/>
                <a:alpha val="40000"/>
              </a:schemeClr>
            </a:glow>
          </a:effectLst>
        </p:spPr>
      </p:pic>
      <p:sp>
        <p:nvSpPr>
          <p:cNvPr id="98314" name="Line 10"/>
          <p:cNvSpPr>
            <a:spLocks noChangeShapeType="1"/>
          </p:cNvSpPr>
          <p:nvPr/>
        </p:nvSpPr>
        <p:spPr bwMode="auto">
          <a:xfrm>
            <a:off x="4356100" y="3519488"/>
            <a:ext cx="1079500" cy="0"/>
          </a:xfrm>
          <a:prstGeom prst="line">
            <a:avLst/>
          </a:prstGeom>
          <a:noFill/>
          <a:ln w="38100" cap="rnd">
            <a:solidFill>
              <a:schemeClr val="accent1"/>
            </a:solidFill>
            <a:round/>
            <a:headEnd/>
            <a:tailEnd/>
          </a:ln>
        </p:spPr>
        <p:txBody>
          <a:bodyPr/>
          <a:lstStyle/>
          <a:p>
            <a:endParaRPr lang="tr-TR"/>
          </a:p>
        </p:txBody>
      </p:sp>
      <p:sp>
        <p:nvSpPr>
          <p:cNvPr id="98315" name="Line 10"/>
          <p:cNvSpPr>
            <a:spLocks noChangeShapeType="1"/>
          </p:cNvSpPr>
          <p:nvPr/>
        </p:nvSpPr>
        <p:spPr bwMode="auto">
          <a:xfrm>
            <a:off x="4356100" y="3905250"/>
            <a:ext cx="1079500" cy="0"/>
          </a:xfrm>
          <a:prstGeom prst="line">
            <a:avLst/>
          </a:prstGeom>
          <a:noFill/>
          <a:ln w="38100" cap="rnd">
            <a:solidFill>
              <a:schemeClr val="accent1"/>
            </a:solidFill>
            <a:round/>
            <a:headEnd/>
            <a:tailEnd/>
          </a:ln>
        </p:spPr>
        <p:txBody>
          <a:bodyPr/>
          <a:lstStyle/>
          <a:p>
            <a:endParaRPr lang="tr-TR"/>
          </a:p>
        </p:txBody>
      </p:sp>
      <p:sp>
        <p:nvSpPr>
          <p:cNvPr id="98316" name="Text Box 5"/>
          <p:cNvSpPr txBox="1">
            <a:spLocks noChangeArrowheads="1"/>
          </p:cNvSpPr>
          <p:nvPr/>
        </p:nvSpPr>
        <p:spPr bwMode="auto">
          <a:xfrm>
            <a:off x="7019925" y="2135188"/>
            <a:ext cx="1936750" cy="708025"/>
          </a:xfrm>
          <a:prstGeom prst="rect">
            <a:avLst/>
          </a:prstGeom>
          <a:noFill/>
          <a:ln w="9525">
            <a:noFill/>
            <a:miter lim="800000"/>
            <a:headEnd/>
            <a:tailEnd/>
          </a:ln>
        </p:spPr>
        <p:txBody>
          <a:bodyPr>
            <a:spAutoFit/>
          </a:bodyPr>
          <a:lstStyle/>
          <a:p>
            <a:pPr algn="ctr" eaLnBrk="0" hangingPunct="0"/>
            <a:r>
              <a:rPr lang="en-GB" sz="2000" b="1" i="1">
                <a:solidFill>
                  <a:schemeClr val="bg2"/>
                </a:solidFill>
                <a:latin typeface="Calibri" pitchFamily="34" charset="0"/>
                <a:ea typeface="MS PGothic" pitchFamily="34" charset="-128"/>
              </a:rPr>
              <a:t>Off the Shelf</a:t>
            </a:r>
          </a:p>
          <a:p>
            <a:pPr algn="ctr" eaLnBrk="0" hangingPunct="0"/>
            <a:r>
              <a:rPr lang="en-GB" sz="2000" b="1" i="1">
                <a:solidFill>
                  <a:schemeClr val="bg2"/>
                </a:solidFill>
                <a:latin typeface="Calibri" pitchFamily="34" charset="0"/>
                <a:ea typeface="MS PGothic" pitchFamily="34" charset="-128"/>
              </a:rPr>
              <a:t>IP switch</a:t>
            </a:r>
          </a:p>
        </p:txBody>
      </p:sp>
      <p:sp>
        <p:nvSpPr>
          <p:cNvPr id="98317" name="Text Box 13"/>
          <p:cNvSpPr txBox="1">
            <a:spLocks noChangeArrowheads="1"/>
          </p:cNvSpPr>
          <p:nvPr/>
        </p:nvSpPr>
        <p:spPr bwMode="auto">
          <a:xfrm>
            <a:off x="6156325" y="5059363"/>
            <a:ext cx="1936750" cy="396875"/>
          </a:xfrm>
          <a:prstGeom prst="rect">
            <a:avLst/>
          </a:prstGeom>
          <a:noFill/>
          <a:ln w="9525">
            <a:noFill/>
            <a:miter lim="800000"/>
            <a:headEnd/>
            <a:tailEnd/>
          </a:ln>
        </p:spPr>
        <p:txBody>
          <a:bodyPr>
            <a:spAutoFit/>
          </a:bodyPr>
          <a:lstStyle/>
          <a:p>
            <a:pPr algn="ctr" eaLnBrk="0" hangingPunct="0"/>
            <a:r>
              <a:rPr lang="en-GB" sz="2000" b="1" i="1">
                <a:solidFill>
                  <a:schemeClr val="bg2"/>
                </a:solidFill>
                <a:latin typeface="Calibri" pitchFamily="34" charset="0"/>
                <a:ea typeface="MS PGothic" pitchFamily="34" charset="-128"/>
              </a:rPr>
              <a:t>RDAC</a:t>
            </a:r>
          </a:p>
        </p:txBody>
      </p:sp>
      <p:grpSp>
        <p:nvGrpSpPr>
          <p:cNvPr id="98318" name="Group 14"/>
          <p:cNvGrpSpPr>
            <a:grpSpLocks/>
          </p:cNvGrpSpPr>
          <p:nvPr/>
        </p:nvGrpSpPr>
        <p:grpSpPr bwMode="auto">
          <a:xfrm>
            <a:off x="6419850" y="4119563"/>
            <a:ext cx="1435100" cy="1004887"/>
            <a:chOff x="4124" y="2665"/>
            <a:chExt cx="904" cy="633"/>
          </a:xfrm>
        </p:grpSpPr>
        <p:pic>
          <p:nvPicPr>
            <p:cNvPr id="98345" name="Picture 15" descr="HP Media Center/Elite Home Desktop PCs"/>
            <p:cNvPicPr>
              <a:picLocks noChangeAspect="1" noChangeArrowheads="1"/>
            </p:cNvPicPr>
            <p:nvPr/>
          </p:nvPicPr>
          <p:blipFill>
            <a:blip r:embed="rId3"/>
            <a:srcRect/>
            <a:stretch>
              <a:fillRect/>
            </a:stretch>
          </p:blipFill>
          <p:spPr bwMode="auto">
            <a:xfrm>
              <a:off x="4124" y="2665"/>
              <a:ext cx="904" cy="633"/>
            </a:xfrm>
            <a:prstGeom prst="rect">
              <a:avLst/>
            </a:prstGeom>
            <a:noFill/>
            <a:ln w="9525">
              <a:noFill/>
              <a:miter lim="800000"/>
              <a:headEnd/>
              <a:tailEnd/>
            </a:ln>
          </p:spPr>
        </p:pic>
        <p:pic>
          <p:nvPicPr>
            <p:cNvPr id="98346" name="Picture 16" descr="rdac_splash_v1_b5x"/>
            <p:cNvPicPr>
              <a:picLocks noChangeAspect="1" noChangeArrowheads="1"/>
            </p:cNvPicPr>
            <p:nvPr/>
          </p:nvPicPr>
          <p:blipFill>
            <a:blip r:embed="rId4"/>
            <a:srcRect/>
            <a:stretch>
              <a:fillRect/>
            </a:stretch>
          </p:blipFill>
          <p:spPr bwMode="auto">
            <a:xfrm>
              <a:off x="4410" y="2788"/>
              <a:ext cx="410" cy="258"/>
            </a:xfrm>
            <a:prstGeom prst="rect">
              <a:avLst/>
            </a:prstGeom>
            <a:noFill/>
            <a:ln w="9525">
              <a:noFill/>
              <a:miter lim="800000"/>
              <a:headEnd/>
              <a:tailEnd/>
            </a:ln>
          </p:spPr>
        </p:pic>
      </p:grpSp>
      <p:grpSp>
        <p:nvGrpSpPr>
          <p:cNvPr id="98319" name="Group 22"/>
          <p:cNvGrpSpPr>
            <a:grpSpLocks/>
          </p:cNvGrpSpPr>
          <p:nvPr/>
        </p:nvGrpSpPr>
        <p:grpSpPr bwMode="auto">
          <a:xfrm>
            <a:off x="2087563" y="5111750"/>
            <a:ext cx="1511300" cy="1773238"/>
            <a:chOff x="3379" y="1207"/>
            <a:chExt cx="1496" cy="1669"/>
          </a:xfrm>
        </p:grpSpPr>
        <p:pic>
          <p:nvPicPr>
            <p:cNvPr id="98341" name="Picture 23" descr="2"/>
            <p:cNvPicPr>
              <a:picLocks noChangeAspect="1" noChangeArrowheads="1"/>
            </p:cNvPicPr>
            <p:nvPr/>
          </p:nvPicPr>
          <p:blipFill>
            <a:blip r:embed="rId5"/>
            <a:srcRect l="28043" t="33171" r="24828" b="33218"/>
            <a:stretch>
              <a:fillRect/>
            </a:stretch>
          </p:blipFill>
          <p:spPr bwMode="auto">
            <a:xfrm>
              <a:off x="3379" y="2289"/>
              <a:ext cx="1496" cy="587"/>
            </a:xfrm>
            <a:prstGeom prst="rect">
              <a:avLst/>
            </a:prstGeom>
            <a:noFill/>
            <a:ln w="9525">
              <a:noFill/>
              <a:miter lim="800000"/>
              <a:headEnd/>
              <a:tailEnd/>
            </a:ln>
          </p:spPr>
        </p:pic>
        <p:pic>
          <p:nvPicPr>
            <p:cNvPr id="98342" name="Picture 24" descr="2"/>
            <p:cNvPicPr>
              <a:picLocks noChangeAspect="1" noChangeArrowheads="1"/>
            </p:cNvPicPr>
            <p:nvPr/>
          </p:nvPicPr>
          <p:blipFill>
            <a:blip r:embed="rId5"/>
            <a:srcRect l="28043" t="33171" r="24828" b="33218"/>
            <a:stretch>
              <a:fillRect/>
            </a:stretch>
          </p:blipFill>
          <p:spPr bwMode="auto">
            <a:xfrm>
              <a:off x="3379" y="1935"/>
              <a:ext cx="1496" cy="587"/>
            </a:xfrm>
            <a:prstGeom prst="rect">
              <a:avLst/>
            </a:prstGeom>
            <a:noFill/>
            <a:ln w="9525">
              <a:noFill/>
              <a:miter lim="800000"/>
              <a:headEnd/>
              <a:tailEnd/>
            </a:ln>
          </p:spPr>
        </p:pic>
        <p:pic>
          <p:nvPicPr>
            <p:cNvPr id="98343" name="Picture 25" descr="2"/>
            <p:cNvPicPr>
              <a:picLocks noChangeAspect="1" noChangeArrowheads="1"/>
            </p:cNvPicPr>
            <p:nvPr/>
          </p:nvPicPr>
          <p:blipFill>
            <a:blip r:embed="rId5"/>
            <a:srcRect l="28043" t="33171" r="24828" b="33218"/>
            <a:stretch>
              <a:fillRect/>
            </a:stretch>
          </p:blipFill>
          <p:spPr bwMode="auto">
            <a:xfrm>
              <a:off x="3379" y="1570"/>
              <a:ext cx="1496" cy="587"/>
            </a:xfrm>
            <a:prstGeom prst="rect">
              <a:avLst/>
            </a:prstGeom>
            <a:noFill/>
            <a:ln w="9525">
              <a:noFill/>
              <a:miter lim="800000"/>
              <a:headEnd/>
              <a:tailEnd/>
            </a:ln>
          </p:spPr>
        </p:pic>
        <p:pic>
          <p:nvPicPr>
            <p:cNvPr id="98344" name="Picture 26" descr="2"/>
            <p:cNvPicPr>
              <a:picLocks noChangeAspect="1" noChangeArrowheads="1"/>
            </p:cNvPicPr>
            <p:nvPr/>
          </p:nvPicPr>
          <p:blipFill>
            <a:blip r:embed="rId5"/>
            <a:srcRect l="28043" t="33171" r="24828" b="33218"/>
            <a:stretch>
              <a:fillRect/>
            </a:stretch>
          </p:blipFill>
          <p:spPr bwMode="auto">
            <a:xfrm>
              <a:off x="3379" y="1207"/>
              <a:ext cx="1496" cy="587"/>
            </a:xfrm>
            <a:prstGeom prst="rect">
              <a:avLst/>
            </a:prstGeom>
            <a:noFill/>
            <a:ln w="9525">
              <a:noFill/>
              <a:miter lim="800000"/>
              <a:headEnd/>
              <a:tailEnd/>
            </a:ln>
          </p:spPr>
        </p:pic>
      </p:grpSp>
      <p:grpSp>
        <p:nvGrpSpPr>
          <p:cNvPr id="98320" name="Group 27"/>
          <p:cNvGrpSpPr>
            <a:grpSpLocks/>
          </p:cNvGrpSpPr>
          <p:nvPr/>
        </p:nvGrpSpPr>
        <p:grpSpPr bwMode="auto">
          <a:xfrm>
            <a:off x="3563938" y="5111750"/>
            <a:ext cx="1511300" cy="1773238"/>
            <a:chOff x="3379" y="1207"/>
            <a:chExt cx="1496" cy="1669"/>
          </a:xfrm>
        </p:grpSpPr>
        <p:pic>
          <p:nvPicPr>
            <p:cNvPr id="2" name="Picture 28" descr="2"/>
            <p:cNvPicPr>
              <a:picLocks noChangeAspect="1" noChangeArrowheads="1"/>
            </p:cNvPicPr>
            <p:nvPr/>
          </p:nvPicPr>
          <p:blipFill>
            <a:blip r:embed="rId5"/>
            <a:srcRect l="28043" t="33171" r="24828" b="33218"/>
            <a:stretch>
              <a:fillRect/>
            </a:stretch>
          </p:blipFill>
          <p:spPr bwMode="auto">
            <a:xfrm>
              <a:off x="3379" y="2289"/>
              <a:ext cx="1496" cy="587"/>
            </a:xfrm>
            <a:prstGeom prst="rect">
              <a:avLst/>
            </a:prstGeom>
            <a:noFill/>
            <a:ln w="9525">
              <a:noFill/>
              <a:miter lim="800000"/>
              <a:headEnd/>
              <a:tailEnd/>
            </a:ln>
          </p:spPr>
        </p:pic>
        <p:pic>
          <p:nvPicPr>
            <p:cNvPr id="98338" name="Picture 29" descr="2"/>
            <p:cNvPicPr>
              <a:picLocks noChangeAspect="1" noChangeArrowheads="1"/>
            </p:cNvPicPr>
            <p:nvPr/>
          </p:nvPicPr>
          <p:blipFill>
            <a:blip r:embed="rId5"/>
            <a:srcRect l="28043" t="33171" r="24828" b="33218"/>
            <a:stretch>
              <a:fillRect/>
            </a:stretch>
          </p:blipFill>
          <p:spPr bwMode="auto">
            <a:xfrm>
              <a:off x="3379" y="1935"/>
              <a:ext cx="1496" cy="587"/>
            </a:xfrm>
            <a:prstGeom prst="rect">
              <a:avLst/>
            </a:prstGeom>
            <a:noFill/>
            <a:ln w="9525">
              <a:noFill/>
              <a:miter lim="800000"/>
              <a:headEnd/>
              <a:tailEnd/>
            </a:ln>
          </p:spPr>
        </p:pic>
        <p:pic>
          <p:nvPicPr>
            <p:cNvPr id="98339" name="Picture 30" descr="2"/>
            <p:cNvPicPr>
              <a:picLocks noChangeAspect="1" noChangeArrowheads="1"/>
            </p:cNvPicPr>
            <p:nvPr/>
          </p:nvPicPr>
          <p:blipFill>
            <a:blip r:embed="rId5"/>
            <a:srcRect l="28043" t="33171" r="24828" b="33218"/>
            <a:stretch>
              <a:fillRect/>
            </a:stretch>
          </p:blipFill>
          <p:spPr bwMode="auto">
            <a:xfrm>
              <a:off x="3379" y="1570"/>
              <a:ext cx="1496" cy="587"/>
            </a:xfrm>
            <a:prstGeom prst="rect">
              <a:avLst/>
            </a:prstGeom>
            <a:noFill/>
            <a:ln w="9525">
              <a:noFill/>
              <a:miter lim="800000"/>
              <a:headEnd/>
              <a:tailEnd/>
            </a:ln>
          </p:spPr>
        </p:pic>
        <p:pic>
          <p:nvPicPr>
            <p:cNvPr id="98340" name="Picture 31" descr="2"/>
            <p:cNvPicPr>
              <a:picLocks noChangeAspect="1" noChangeArrowheads="1"/>
            </p:cNvPicPr>
            <p:nvPr/>
          </p:nvPicPr>
          <p:blipFill>
            <a:blip r:embed="rId5"/>
            <a:srcRect l="28043" t="33171" r="24828" b="33218"/>
            <a:stretch>
              <a:fillRect/>
            </a:stretch>
          </p:blipFill>
          <p:spPr bwMode="auto">
            <a:xfrm>
              <a:off x="3379" y="1207"/>
              <a:ext cx="1496" cy="587"/>
            </a:xfrm>
            <a:prstGeom prst="rect">
              <a:avLst/>
            </a:prstGeom>
            <a:noFill/>
            <a:ln w="9525">
              <a:noFill/>
              <a:miter lim="800000"/>
              <a:headEnd/>
              <a:tailEnd/>
            </a:ln>
          </p:spPr>
        </p:pic>
      </p:grpSp>
      <p:sp>
        <p:nvSpPr>
          <p:cNvPr id="98321" name="AutoShape 32"/>
          <p:cNvSpPr>
            <a:spLocks noChangeArrowheads="1"/>
          </p:cNvSpPr>
          <p:nvPr/>
        </p:nvSpPr>
        <p:spPr bwMode="auto">
          <a:xfrm>
            <a:off x="252413" y="1341438"/>
            <a:ext cx="4679950" cy="431800"/>
          </a:xfrm>
          <a:prstGeom prst="roundRect">
            <a:avLst>
              <a:gd name="adj" fmla="val 16667"/>
            </a:avLst>
          </a:prstGeom>
          <a:solidFill>
            <a:srgbClr val="006699">
              <a:alpha val="83136"/>
            </a:srgbClr>
          </a:solidFill>
          <a:ln w="9525" algn="ctr">
            <a:solidFill>
              <a:srgbClr val="FFFFFF"/>
            </a:solidFill>
            <a:round/>
            <a:headEnd/>
            <a:tailEnd/>
          </a:ln>
        </p:spPr>
        <p:txBody>
          <a:bodyPr lIns="72238" tIns="36119" rIns="72238" bIns="36119"/>
          <a:lstStyle/>
          <a:p>
            <a:r>
              <a:rPr lang="en-GB" b="1" i="1">
                <a:solidFill>
                  <a:schemeClr val="bg2"/>
                </a:solidFill>
                <a:latin typeface="Calibri" pitchFamily="34" charset="0"/>
                <a:ea typeface="MS PGothic" pitchFamily="34" charset="-128"/>
              </a:rPr>
              <a:t>12 d</a:t>
            </a:r>
            <a:r>
              <a:rPr lang="tr-TR" b="1" i="1">
                <a:solidFill>
                  <a:schemeClr val="bg2"/>
                </a:solidFill>
                <a:latin typeface="Calibri" pitchFamily="34" charset="0"/>
                <a:ea typeface="MS PGothic" pitchFamily="34" charset="-128"/>
              </a:rPr>
              <a:t>in</a:t>
            </a:r>
            <a:r>
              <a:rPr lang="en-GB" b="1" i="1">
                <a:solidFill>
                  <a:schemeClr val="bg2"/>
                </a:solidFill>
                <a:latin typeface="Calibri" pitchFamily="34" charset="0"/>
                <a:ea typeface="MS PGothic" pitchFamily="34" charset="-128"/>
              </a:rPr>
              <a:t>ami</a:t>
            </a:r>
            <a:r>
              <a:rPr lang="tr-TR" b="1" i="1">
                <a:solidFill>
                  <a:schemeClr val="bg2"/>
                </a:solidFill>
                <a:latin typeface="Calibri" pitchFamily="34" charset="0"/>
                <a:ea typeface="MS PGothic" pitchFamily="34" charset="-128"/>
              </a:rPr>
              <a:t>k</a:t>
            </a:r>
            <a:r>
              <a:rPr lang="en-GB" b="1" i="1">
                <a:solidFill>
                  <a:schemeClr val="bg2"/>
                </a:solidFill>
                <a:latin typeface="Calibri" pitchFamily="34" charset="0"/>
                <a:ea typeface="MS PGothic" pitchFamily="34" charset="-128"/>
              </a:rPr>
              <a:t> </a:t>
            </a:r>
            <a:r>
              <a:rPr lang="tr-TR" b="1" i="1">
                <a:solidFill>
                  <a:schemeClr val="bg2"/>
                </a:solidFill>
                <a:latin typeface="Calibri" pitchFamily="34" charset="0"/>
                <a:ea typeface="MS PGothic" pitchFamily="34" charset="-128"/>
              </a:rPr>
              <a:t>ses/data kanalı</a:t>
            </a:r>
            <a:endParaRPr lang="en-GB" b="1" i="1">
              <a:solidFill>
                <a:schemeClr val="bg2"/>
              </a:solidFill>
              <a:latin typeface="Calibri" pitchFamily="34" charset="0"/>
              <a:ea typeface="MS PGothic" pitchFamily="34" charset="-128"/>
            </a:endParaRPr>
          </a:p>
        </p:txBody>
      </p:sp>
      <p:sp>
        <p:nvSpPr>
          <p:cNvPr id="98322" name="AutoShape 33"/>
          <p:cNvSpPr>
            <a:spLocks noChangeArrowheads="1"/>
          </p:cNvSpPr>
          <p:nvPr/>
        </p:nvSpPr>
        <p:spPr bwMode="auto">
          <a:xfrm>
            <a:off x="288925" y="4651375"/>
            <a:ext cx="4549775" cy="433388"/>
          </a:xfrm>
          <a:prstGeom prst="roundRect">
            <a:avLst>
              <a:gd name="adj" fmla="val 16667"/>
            </a:avLst>
          </a:prstGeom>
          <a:solidFill>
            <a:srgbClr val="006699">
              <a:alpha val="83136"/>
            </a:srgbClr>
          </a:solidFill>
          <a:ln w="9525" algn="ctr">
            <a:solidFill>
              <a:srgbClr val="FFFFFF"/>
            </a:solidFill>
            <a:round/>
            <a:headEnd/>
            <a:tailEnd/>
          </a:ln>
        </p:spPr>
        <p:txBody>
          <a:bodyPr lIns="72238" tIns="36119" rIns="72238" bIns="36119"/>
          <a:lstStyle/>
          <a:p>
            <a:r>
              <a:rPr lang="en-GB" b="1" i="1">
                <a:solidFill>
                  <a:schemeClr val="bg2"/>
                </a:solidFill>
                <a:latin typeface="Calibri" pitchFamily="34" charset="0"/>
                <a:ea typeface="MS PGothic" pitchFamily="34" charset="-128"/>
              </a:rPr>
              <a:t>24 </a:t>
            </a:r>
            <a:r>
              <a:rPr lang="tr-TR" b="1" i="1">
                <a:solidFill>
                  <a:schemeClr val="bg2"/>
                </a:solidFill>
                <a:latin typeface="Calibri" pitchFamily="34" charset="0"/>
                <a:ea typeface="MS PGothic" pitchFamily="34" charset="-128"/>
              </a:rPr>
              <a:t>atanmış </a:t>
            </a:r>
            <a:r>
              <a:rPr lang="en-GB" b="1" i="1">
                <a:solidFill>
                  <a:schemeClr val="bg2"/>
                </a:solidFill>
                <a:latin typeface="Calibri" pitchFamily="34" charset="0"/>
                <a:ea typeface="MS PGothic" pitchFamily="34" charset="-128"/>
              </a:rPr>
              <a:t>data </a:t>
            </a:r>
            <a:r>
              <a:rPr lang="tr-TR" b="1" i="1">
                <a:solidFill>
                  <a:schemeClr val="bg2"/>
                </a:solidFill>
                <a:latin typeface="Calibri" pitchFamily="34" charset="0"/>
                <a:ea typeface="MS PGothic" pitchFamily="34" charset="-128"/>
              </a:rPr>
              <a:t>kanalı</a:t>
            </a:r>
            <a:endParaRPr lang="en-GB" b="1" i="1">
              <a:solidFill>
                <a:schemeClr val="bg2"/>
              </a:solidFill>
              <a:latin typeface="Calibri" pitchFamily="34" charset="0"/>
              <a:ea typeface="MS PGothic" pitchFamily="34" charset="-128"/>
            </a:endParaRPr>
          </a:p>
        </p:txBody>
      </p:sp>
      <p:sp>
        <p:nvSpPr>
          <p:cNvPr id="98336" name="AutoShape 32"/>
          <p:cNvSpPr>
            <a:spLocks noChangeArrowheads="1"/>
          </p:cNvSpPr>
          <p:nvPr/>
        </p:nvSpPr>
        <p:spPr bwMode="auto">
          <a:xfrm>
            <a:off x="250825" y="333375"/>
            <a:ext cx="7777163" cy="792163"/>
          </a:xfrm>
          <a:prstGeom prst="roundRect">
            <a:avLst>
              <a:gd name="adj" fmla="val 16667"/>
            </a:avLst>
          </a:prstGeom>
        </p:spPr>
        <p:txBody>
          <a:bodyPr/>
          <a:lstStyle/>
          <a:p>
            <a:pPr marL="342900" indent="-342900" algn="ctr" fontAlgn="auto">
              <a:spcBef>
                <a:spcPct val="20000"/>
              </a:spcBef>
              <a:spcAft>
                <a:spcPts val="0"/>
              </a:spcAft>
              <a:defRPr/>
            </a:pPr>
            <a:r>
              <a:rPr lang="tr-TR" sz="4800" b="1" dirty="0">
                <a:solidFill>
                  <a:schemeClr val="bg1"/>
                </a:solidFill>
                <a:latin typeface="+mj-lt"/>
                <a:cs typeface="+mn-cs"/>
              </a:rPr>
              <a:t>Capacity Plus</a:t>
            </a:r>
            <a:endParaRPr lang="en-GB" sz="4800" b="1" dirty="0">
              <a:solidFill>
                <a:schemeClr val="bg1"/>
              </a:solidFill>
              <a:latin typeface="+mj-lt"/>
              <a:cs typeface="+mn-cs"/>
            </a:endParaRPr>
          </a:p>
        </p:txBody>
      </p:sp>
      <p:grpSp>
        <p:nvGrpSpPr>
          <p:cNvPr id="98324" name="Group 22"/>
          <p:cNvGrpSpPr>
            <a:grpSpLocks/>
          </p:cNvGrpSpPr>
          <p:nvPr/>
        </p:nvGrpSpPr>
        <p:grpSpPr bwMode="auto">
          <a:xfrm>
            <a:off x="611188" y="5111750"/>
            <a:ext cx="1511300" cy="1773238"/>
            <a:chOff x="3379" y="1207"/>
            <a:chExt cx="1496" cy="1669"/>
          </a:xfrm>
        </p:grpSpPr>
        <p:pic>
          <p:nvPicPr>
            <p:cNvPr id="98333" name="Picture 23" descr="2"/>
            <p:cNvPicPr>
              <a:picLocks noChangeAspect="1" noChangeArrowheads="1"/>
            </p:cNvPicPr>
            <p:nvPr/>
          </p:nvPicPr>
          <p:blipFill>
            <a:blip r:embed="rId5"/>
            <a:srcRect l="28043" t="33171" r="24828" b="33218"/>
            <a:stretch>
              <a:fillRect/>
            </a:stretch>
          </p:blipFill>
          <p:spPr bwMode="auto">
            <a:xfrm>
              <a:off x="3379" y="2289"/>
              <a:ext cx="1496" cy="587"/>
            </a:xfrm>
            <a:prstGeom prst="rect">
              <a:avLst/>
            </a:prstGeom>
            <a:noFill/>
            <a:ln w="9525">
              <a:noFill/>
              <a:miter lim="800000"/>
              <a:headEnd/>
              <a:tailEnd/>
            </a:ln>
          </p:spPr>
        </p:pic>
        <p:pic>
          <p:nvPicPr>
            <p:cNvPr id="98334" name="Picture 24" descr="2"/>
            <p:cNvPicPr>
              <a:picLocks noChangeAspect="1" noChangeArrowheads="1"/>
            </p:cNvPicPr>
            <p:nvPr/>
          </p:nvPicPr>
          <p:blipFill>
            <a:blip r:embed="rId5"/>
            <a:srcRect l="28043" t="33171" r="24828" b="33218"/>
            <a:stretch>
              <a:fillRect/>
            </a:stretch>
          </p:blipFill>
          <p:spPr bwMode="auto">
            <a:xfrm>
              <a:off x="3379" y="1935"/>
              <a:ext cx="1496" cy="587"/>
            </a:xfrm>
            <a:prstGeom prst="rect">
              <a:avLst/>
            </a:prstGeom>
            <a:noFill/>
            <a:ln w="9525">
              <a:noFill/>
              <a:miter lim="800000"/>
              <a:headEnd/>
              <a:tailEnd/>
            </a:ln>
          </p:spPr>
        </p:pic>
        <p:pic>
          <p:nvPicPr>
            <p:cNvPr id="98335" name="Picture 25" descr="2"/>
            <p:cNvPicPr>
              <a:picLocks noChangeAspect="1" noChangeArrowheads="1"/>
            </p:cNvPicPr>
            <p:nvPr/>
          </p:nvPicPr>
          <p:blipFill>
            <a:blip r:embed="rId5"/>
            <a:srcRect l="28043" t="33171" r="24828" b="33218"/>
            <a:stretch>
              <a:fillRect/>
            </a:stretch>
          </p:blipFill>
          <p:spPr bwMode="auto">
            <a:xfrm>
              <a:off x="3379" y="1570"/>
              <a:ext cx="1496" cy="587"/>
            </a:xfrm>
            <a:prstGeom prst="rect">
              <a:avLst/>
            </a:prstGeom>
            <a:noFill/>
            <a:ln w="9525">
              <a:noFill/>
              <a:miter lim="800000"/>
              <a:headEnd/>
              <a:tailEnd/>
            </a:ln>
          </p:spPr>
        </p:pic>
        <p:pic>
          <p:nvPicPr>
            <p:cNvPr id="3" name="Picture 26" descr="2"/>
            <p:cNvPicPr>
              <a:picLocks noChangeAspect="1" noChangeArrowheads="1"/>
            </p:cNvPicPr>
            <p:nvPr/>
          </p:nvPicPr>
          <p:blipFill>
            <a:blip r:embed="rId5"/>
            <a:srcRect l="28043" t="33171" r="24828" b="33218"/>
            <a:stretch>
              <a:fillRect/>
            </a:stretch>
          </p:blipFill>
          <p:spPr bwMode="auto">
            <a:xfrm>
              <a:off x="3379" y="1207"/>
              <a:ext cx="1496" cy="587"/>
            </a:xfrm>
            <a:prstGeom prst="rect">
              <a:avLst/>
            </a:prstGeom>
            <a:noFill/>
            <a:ln w="9525">
              <a:noFill/>
              <a:miter lim="800000"/>
              <a:headEnd/>
              <a:tailEnd/>
            </a:ln>
          </p:spPr>
        </p:pic>
      </p:grpSp>
      <p:grpSp>
        <p:nvGrpSpPr>
          <p:cNvPr id="98325" name="Group 46"/>
          <p:cNvGrpSpPr>
            <a:grpSpLocks/>
          </p:cNvGrpSpPr>
          <p:nvPr/>
        </p:nvGrpSpPr>
        <p:grpSpPr bwMode="auto">
          <a:xfrm>
            <a:off x="3132138" y="1989138"/>
            <a:ext cx="1511300" cy="2519362"/>
            <a:chOff x="1973" y="1253"/>
            <a:chExt cx="952" cy="1587"/>
          </a:xfrm>
        </p:grpSpPr>
        <p:pic>
          <p:nvPicPr>
            <p:cNvPr id="98327" name="Picture 23" descr="2"/>
            <p:cNvPicPr>
              <a:picLocks noChangeAspect="1" noChangeArrowheads="1"/>
            </p:cNvPicPr>
            <p:nvPr/>
          </p:nvPicPr>
          <p:blipFill>
            <a:blip r:embed="rId5"/>
            <a:srcRect l="28043" t="33171" r="24828" b="33218"/>
            <a:stretch>
              <a:fillRect/>
            </a:stretch>
          </p:blipFill>
          <p:spPr bwMode="auto">
            <a:xfrm>
              <a:off x="1973" y="2447"/>
              <a:ext cx="952" cy="393"/>
            </a:xfrm>
            <a:prstGeom prst="rect">
              <a:avLst/>
            </a:prstGeom>
            <a:noFill/>
            <a:ln w="9525">
              <a:noFill/>
              <a:miter lim="800000"/>
              <a:headEnd/>
              <a:tailEnd/>
            </a:ln>
          </p:spPr>
        </p:pic>
        <p:pic>
          <p:nvPicPr>
            <p:cNvPr id="98328" name="Picture 24" descr="2"/>
            <p:cNvPicPr>
              <a:picLocks noChangeAspect="1" noChangeArrowheads="1"/>
            </p:cNvPicPr>
            <p:nvPr/>
          </p:nvPicPr>
          <p:blipFill>
            <a:blip r:embed="rId5"/>
            <a:srcRect l="28043" t="33171" r="24828" b="33218"/>
            <a:stretch>
              <a:fillRect/>
            </a:stretch>
          </p:blipFill>
          <p:spPr bwMode="auto">
            <a:xfrm>
              <a:off x="1973" y="2209"/>
              <a:ext cx="952" cy="393"/>
            </a:xfrm>
            <a:prstGeom prst="rect">
              <a:avLst/>
            </a:prstGeom>
            <a:noFill/>
            <a:ln w="9525">
              <a:noFill/>
              <a:miter lim="800000"/>
              <a:headEnd/>
              <a:tailEnd/>
            </a:ln>
          </p:spPr>
        </p:pic>
        <p:pic>
          <p:nvPicPr>
            <p:cNvPr id="98329" name="Picture 23" descr="2"/>
            <p:cNvPicPr>
              <a:picLocks noChangeAspect="1" noChangeArrowheads="1"/>
            </p:cNvPicPr>
            <p:nvPr/>
          </p:nvPicPr>
          <p:blipFill>
            <a:blip r:embed="rId5"/>
            <a:srcRect l="28043" t="33171" r="24828" b="33218"/>
            <a:stretch>
              <a:fillRect/>
            </a:stretch>
          </p:blipFill>
          <p:spPr bwMode="auto">
            <a:xfrm>
              <a:off x="1973" y="1970"/>
              <a:ext cx="952" cy="393"/>
            </a:xfrm>
            <a:prstGeom prst="rect">
              <a:avLst/>
            </a:prstGeom>
            <a:noFill/>
            <a:ln w="9525">
              <a:noFill/>
              <a:miter lim="800000"/>
              <a:headEnd/>
              <a:tailEnd/>
            </a:ln>
          </p:spPr>
        </p:pic>
        <p:pic>
          <p:nvPicPr>
            <p:cNvPr id="98330" name="Picture 24" descr="2"/>
            <p:cNvPicPr>
              <a:picLocks noChangeAspect="1" noChangeArrowheads="1"/>
            </p:cNvPicPr>
            <p:nvPr/>
          </p:nvPicPr>
          <p:blipFill>
            <a:blip r:embed="rId5"/>
            <a:srcRect l="28043" t="33171" r="24828" b="33218"/>
            <a:stretch>
              <a:fillRect/>
            </a:stretch>
          </p:blipFill>
          <p:spPr bwMode="auto">
            <a:xfrm>
              <a:off x="1973" y="1731"/>
              <a:ext cx="952" cy="393"/>
            </a:xfrm>
            <a:prstGeom prst="rect">
              <a:avLst/>
            </a:prstGeom>
            <a:noFill/>
            <a:ln w="9525">
              <a:noFill/>
              <a:miter lim="800000"/>
              <a:headEnd/>
              <a:tailEnd/>
            </a:ln>
          </p:spPr>
        </p:pic>
        <p:pic>
          <p:nvPicPr>
            <p:cNvPr id="98331" name="Picture 25" descr="2"/>
            <p:cNvPicPr>
              <a:picLocks noChangeAspect="1" noChangeArrowheads="1"/>
            </p:cNvPicPr>
            <p:nvPr/>
          </p:nvPicPr>
          <p:blipFill>
            <a:blip r:embed="rId5"/>
            <a:srcRect l="28043" t="33171" r="24828" b="33218"/>
            <a:stretch>
              <a:fillRect/>
            </a:stretch>
          </p:blipFill>
          <p:spPr bwMode="auto">
            <a:xfrm>
              <a:off x="1973" y="1492"/>
              <a:ext cx="952" cy="393"/>
            </a:xfrm>
            <a:prstGeom prst="rect">
              <a:avLst/>
            </a:prstGeom>
            <a:noFill/>
            <a:ln w="9525">
              <a:noFill/>
              <a:miter lim="800000"/>
              <a:headEnd/>
              <a:tailEnd/>
            </a:ln>
          </p:spPr>
        </p:pic>
        <p:pic>
          <p:nvPicPr>
            <p:cNvPr id="98332" name="Picture 26" descr="2"/>
            <p:cNvPicPr>
              <a:picLocks noChangeAspect="1" noChangeArrowheads="1"/>
            </p:cNvPicPr>
            <p:nvPr/>
          </p:nvPicPr>
          <p:blipFill>
            <a:blip r:embed="rId5"/>
            <a:srcRect l="28043" t="33171" r="24828" b="33218"/>
            <a:stretch>
              <a:fillRect/>
            </a:stretch>
          </p:blipFill>
          <p:spPr bwMode="auto">
            <a:xfrm>
              <a:off x="1973" y="1253"/>
              <a:ext cx="952" cy="393"/>
            </a:xfrm>
            <a:prstGeom prst="rect">
              <a:avLst/>
            </a:prstGeom>
            <a:noFill/>
            <a:ln w="9525">
              <a:noFill/>
              <a:miter lim="800000"/>
              <a:headEnd/>
              <a:tailEnd/>
            </a:ln>
          </p:spPr>
        </p:pic>
      </p:grpSp>
      <p:pic>
        <p:nvPicPr>
          <p:cNvPr id="98326"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5205413"/>
            <a:ext cx="2004177" cy="928687"/>
          </a:xfrm>
          <a:prstGeom prst="rect">
            <a:avLst/>
          </a:prstGeom>
          <a:noFill/>
          <a:ln w="9525">
            <a:noFill/>
            <a:miter lim="800000"/>
            <a:headEnd/>
            <a:tailEnd/>
          </a:ln>
          <a:effectLst>
            <a:glow rad="101600">
              <a:schemeClr val="accent1">
                <a:satMod val="175000"/>
                <a:alpha val="40000"/>
              </a:schemeClr>
            </a:glow>
          </a:effec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93097" y="4773890"/>
            <a:ext cx="577187" cy="1331852"/>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10"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702698" y="4831040"/>
            <a:ext cx="577187" cy="1331852"/>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1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464699" y="4850090"/>
            <a:ext cx="577187" cy="1331852"/>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1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3605213"/>
            <a:ext cx="2004177" cy="928687"/>
          </a:xfrm>
          <a:prstGeom prst="rect">
            <a:avLst/>
          </a:prstGeom>
          <a:noFill/>
          <a:ln w="9525">
            <a:noFill/>
            <a:miter lim="800000"/>
            <a:headEnd/>
            <a:tailEnd/>
          </a:ln>
          <a:effectLst>
            <a:glow rad="228600">
              <a:schemeClr val="accent2">
                <a:satMod val="175000"/>
                <a:alpha val="40000"/>
              </a:schemeClr>
            </a:glow>
          </a:effectLst>
        </p:spPr>
      </p:pic>
      <p:pic>
        <p:nvPicPr>
          <p:cNvPr id="13"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93097" y="3173690"/>
            <a:ext cx="577187" cy="1331852"/>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14"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702698" y="3230840"/>
            <a:ext cx="577187" cy="1331852"/>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1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464699" y="3249890"/>
            <a:ext cx="577187" cy="1331852"/>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16"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074299" y="3287990"/>
            <a:ext cx="577187" cy="1331852"/>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1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855349" y="3345140"/>
            <a:ext cx="577187" cy="1331852"/>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1795463"/>
            <a:ext cx="2004177" cy="928687"/>
          </a:xfrm>
          <a:prstGeom prst="rect">
            <a:avLst/>
          </a:prstGeom>
          <a:noFill/>
          <a:ln w="9525">
            <a:noFill/>
            <a:miter lim="800000"/>
            <a:headEnd/>
            <a:tailEnd/>
          </a:ln>
          <a:effectLst>
            <a:glow rad="228600">
              <a:schemeClr val="accent3">
                <a:satMod val="175000"/>
                <a:alpha val="40000"/>
              </a:schemeClr>
            </a:glow>
          </a:effectLst>
        </p:spPr>
      </p:pic>
      <p:pic>
        <p:nvPicPr>
          <p:cNvPr id="1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93097" y="1363940"/>
            <a:ext cx="577187" cy="1331852"/>
          </a:xfrm>
          <a:prstGeom prst="rect">
            <a:avLst/>
          </a:prstGeom>
          <a:noFill/>
          <a:ln w="9525">
            <a:noFill/>
            <a:miter lim="800000"/>
            <a:headEnd/>
            <a:tailEnd/>
          </a:ln>
          <a:effectLst>
            <a:glow rad="228600">
              <a:schemeClr val="accent3">
                <a:satMod val="175000"/>
                <a:alpha val="40000"/>
              </a:schemeClr>
            </a:glow>
            <a:outerShdw blurRad="76200" dir="18900000" sy="23000" kx="-1200000" algn="bl" rotWithShape="0">
              <a:prstClr val="black">
                <a:alpha val="20000"/>
              </a:prstClr>
            </a:outerShdw>
          </a:effectLst>
        </p:spPr>
      </p:pic>
      <p:pic>
        <p:nvPicPr>
          <p:cNvPr id="20"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702698" y="1421090"/>
            <a:ext cx="577187" cy="1331852"/>
          </a:xfrm>
          <a:prstGeom prst="rect">
            <a:avLst/>
          </a:prstGeom>
          <a:noFill/>
          <a:ln w="9525">
            <a:noFill/>
            <a:miter lim="800000"/>
            <a:headEnd/>
            <a:tailEnd/>
          </a:ln>
          <a:effectLst>
            <a:glow rad="228600">
              <a:schemeClr val="accent3">
                <a:satMod val="175000"/>
                <a:alpha val="40000"/>
              </a:schemeClr>
            </a:glow>
            <a:outerShdw blurRad="76200" dir="18900000" sy="23000" kx="-1200000" algn="bl" rotWithShape="0">
              <a:prstClr val="black">
                <a:alpha val="20000"/>
              </a:prstClr>
            </a:outerShdw>
          </a:effectLst>
        </p:spPr>
      </p:pic>
      <p:sp>
        <p:nvSpPr>
          <p:cNvPr id="24"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Konvansiyonel Sistemlerde Kanallar</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
        <p:nvSpPr>
          <p:cNvPr id="25" name="TextBox 33"/>
          <p:cNvSpPr txBox="1"/>
          <p:nvPr/>
        </p:nvSpPr>
        <p:spPr>
          <a:xfrm>
            <a:off x="644466" y="36748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Bu kanalda sıkışma olma şansı yüksek</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5205413"/>
            <a:ext cx="2004177" cy="928687"/>
          </a:xfrm>
          <a:prstGeom prst="rect">
            <a:avLst/>
          </a:prstGeom>
          <a:noFill/>
          <a:ln w="9525">
            <a:noFill/>
            <a:miter lim="800000"/>
            <a:headEnd/>
            <a:tailEnd/>
          </a:ln>
          <a:effectLst>
            <a:glow rad="228600">
              <a:schemeClr val="accent3">
                <a:satMod val="175000"/>
                <a:alpha val="40000"/>
              </a:schemeClr>
            </a:glow>
          </a:effectLst>
        </p:spPr>
      </p:pic>
      <p:pic>
        <p:nvPicPr>
          <p:cNvPr id="1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3605213"/>
            <a:ext cx="2004177" cy="928687"/>
          </a:xfrm>
          <a:prstGeom prst="rect">
            <a:avLst/>
          </a:prstGeom>
          <a:noFill/>
          <a:ln w="9525">
            <a:noFill/>
            <a:miter lim="800000"/>
            <a:headEnd/>
            <a:tailEnd/>
          </a:ln>
          <a:effectLst>
            <a:glow rad="228600">
              <a:schemeClr val="accent1">
                <a:satMod val="175000"/>
                <a:alpha val="40000"/>
              </a:schemeClr>
            </a:glow>
          </a:effectLst>
        </p:spPr>
      </p:pic>
      <p:pic>
        <p:nvPicPr>
          <p:cNvPr id="1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18941" y="1681385"/>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1795463"/>
            <a:ext cx="2004177" cy="928687"/>
          </a:xfrm>
          <a:prstGeom prst="rect">
            <a:avLst/>
          </a:prstGeom>
          <a:noFill/>
          <a:ln w="9525">
            <a:noFill/>
            <a:miter lim="800000"/>
            <a:headEnd/>
            <a:tailEnd/>
          </a:ln>
          <a:effectLst>
            <a:glow rad="228600">
              <a:schemeClr val="accent2">
                <a:satMod val="175000"/>
                <a:alpha val="40000"/>
              </a:schemeClr>
            </a:glow>
          </a:effectLst>
        </p:spPr>
      </p:pic>
      <p:sp>
        <p:nvSpPr>
          <p:cNvPr id="24"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Trunk</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 Sistemlerde Kanallar</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399941" y="2024286"/>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2"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876191" y="1567087"/>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657241" y="2310037"/>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6"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561991" y="1548036"/>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971691" y="1833786"/>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419240" y="1414686"/>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18941" y="2233838"/>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30"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876190" y="1986188"/>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3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343040" y="1909986"/>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sp>
        <p:nvSpPr>
          <p:cNvPr id="32" name="TextBox 33"/>
          <p:cNvSpPr txBox="1"/>
          <p:nvPr/>
        </p:nvSpPr>
        <p:spPr>
          <a:xfrm>
            <a:off x="358716" y="42463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Görüşme olmadığı müddetçe telsizler kontrol kanalında (rest kanal) bekler</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5205413"/>
            <a:ext cx="2004177" cy="928687"/>
          </a:xfrm>
          <a:prstGeom prst="rect">
            <a:avLst/>
          </a:prstGeom>
          <a:noFill/>
          <a:ln w="9525">
            <a:noFill/>
            <a:miter lim="800000"/>
            <a:headEnd/>
            <a:tailEnd/>
          </a:ln>
          <a:effectLst>
            <a:glow rad="228600">
              <a:schemeClr val="accent3">
                <a:satMod val="175000"/>
                <a:alpha val="40000"/>
              </a:schemeClr>
            </a:glow>
          </a:effectLst>
        </p:spPr>
      </p:pic>
      <p:pic>
        <p:nvPicPr>
          <p:cNvPr id="1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3605213"/>
            <a:ext cx="2004177" cy="928687"/>
          </a:xfrm>
          <a:prstGeom prst="rect">
            <a:avLst/>
          </a:prstGeom>
          <a:noFill/>
          <a:ln w="9525">
            <a:noFill/>
            <a:miter lim="800000"/>
            <a:headEnd/>
            <a:tailEnd/>
          </a:ln>
          <a:effectLst>
            <a:glow rad="228600">
              <a:schemeClr val="accent1">
                <a:satMod val="175000"/>
                <a:alpha val="40000"/>
              </a:schemeClr>
            </a:glow>
          </a:effectLst>
        </p:spPr>
      </p:pic>
      <p:pic>
        <p:nvPicPr>
          <p:cNvPr id="1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18941" y="1681385"/>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1795463"/>
            <a:ext cx="2004177" cy="928687"/>
          </a:xfrm>
          <a:prstGeom prst="rect">
            <a:avLst/>
          </a:prstGeom>
          <a:noFill/>
          <a:ln w="9525">
            <a:noFill/>
            <a:miter lim="800000"/>
            <a:headEnd/>
            <a:tailEnd/>
          </a:ln>
          <a:effectLst>
            <a:glow rad="228600">
              <a:schemeClr val="accent2">
                <a:satMod val="175000"/>
                <a:alpha val="40000"/>
              </a:schemeClr>
            </a:glow>
          </a:effectLst>
        </p:spPr>
      </p:pic>
      <p:sp>
        <p:nvSpPr>
          <p:cNvPr id="24"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Trunk</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 Sistemlerde Kanallar</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399941" y="2024286"/>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2"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876191" y="1567087"/>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542942" y="3472087"/>
            <a:ext cx="446816" cy="1031023"/>
          </a:xfrm>
          <a:prstGeom prst="rect">
            <a:avLst/>
          </a:prstGeom>
          <a:noFill/>
          <a:ln w="9525">
            <a:noFill/>
            <a:miter lim="800000"/>
            <a:headEnd/>
            <a:tailEnd/>
          </a:ln>
          <a:effectLst>
            <a:glow rad="228600">
              <a:schemeClr val="accent1">
                <a:satMod val="175000"/>
                <a:alpha val="40000"/>
              </a:schemeClr>
            </a:glow>
          </a:effectLst>
        </p:spPr>
      </p:pic>
      <p:pic>
        <p:nvPicPr>
          <p:cNvPr id="26"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561991" y="1548036"/>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895491" y="3491136"/>
            <a:ext cx="446816" cy="1031023"/>
          </a:xfrm>
          <a:prstGeom prst="rect">
            <a:avLst/>
          </a:prstGeom>
          <a:noFill/>
          <a:ln w="9525">
            <a:noFill/>
            <a:miter lim="800000"/>
            <a:headEnd/>
            <a:tailEnd/>
          </a:ln>
          <a:effectLst>
            <a:glow rad="228600">
              <a:schemeClr val="accent1">
                <a:satMod val="175000"/>
                <a:alpha val="40000"/>
              </a:schemeClr>
            </a:glow>
          </a:effectLst>
        </p:spPr>
      </p:pic>
      <p:pic>
        <p:nvPicPr>
          <p:cNvPr id="2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419240" y="1414686"/>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18941" y="2233838"/>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30"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876190" y="1986188"/>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3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66840" y="3453036"/>
            <a:ext cx="446816" cy="1031023"/>
          </a:xfrm>
          <a:prstGeom prst="rect">
            <a:avLst/>
          </a:prstGeom>
          <a:noFill/>
          <a:ln w="9525">
            <a:noFill/>
            <a:miter lim="800000"/>
            <a:headEnd/>
            <a:tailEnd/>
          </a:ln>
          <a:effectLst>
            <a:glow rad="228600">
              <a:schemeClr val="accent1">
                <a:satMod val="175000"/>
                <a:alpha val="40000"/>
              </a:schemeClr>
            </a:glow>
          </a:effectLst>
        </p:spPr>
      </p:pic>
      <p:sp>
        <p:nvSpPr>
          <p:cNvPr id="32" name="TextBox 33"/>
          <p:cNvSpPr txBox="1"/>
          <p:nvPr/>
        </p:nvSpPr>
        <p:spPr>
          <a:xfrm>
            <a:off x="587316" y="23794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Görüşme yapacak olan telsizler bir başka kanala otomatik olarak geçer</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5205413"/>
            <a:ext cx="2004177" cy="928687"/>
          </a:xfrm>
          <a:prstGeom prst="rect">
            <a:avLst/>
          </a:prstGeom>
          <a:noFill/>
          <a:ln w="9525">
            <a:noFill/>
            <a:miter lim="800000"/>
            <a:headEnd/>
            <a:tailEnd/>
          </a:ln>
          <a:effectLst>
            <a:glow rad="228600">
              <a:schemeClr val="accent3">
                <a:satMod val="175000"/>
                <a:alpha val="40000"/>
              </a:schemeClr>
            </a:glow>
          </a:effectLst>
        </p:spPr>
      </p:pic>
      <p:pic>
        <p:nvPicPr>
          <p:cNvPr id="1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3605213"/>
            <a:ext cx="2004177" cy="928687"/>
          </a:xfrm>
          <a:prstGeom prst="rect">
            <a:avLst/>
          </a:prstGeom>
          <a:noFill/>
          <a:ln w="9525">
            <a:noFill/>
            <a:miter lim="800000"/>
            <a:headEnd/>
            <a:tailEnd/>
          </a:ln>
          <a:effectLst>
            <a:glow rad="228600">
              <a:schemeClr val="accent1">
                <a:satMod val="175000"/>
                <a:alpha val="40000"/>
              </a:schemeClr>
            </a:glow>
          </a:effectLst>
        </p:spPr>
      </p:pic>
      <p:pic>
        <p:nvPicPr>
          <p:cNvPr id="1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18941" y="1681385"/>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1795463"/>
            <a:ext cx="2004177" cy="928687"/>
          </a:xfrm>
          <a:prstGeom prst="rect">
            <a:avLst/>
          </a:prstGeom>
          <a:noFill/>
          <a:ln w="9525">
            <a:noFill/>
            <a:miter lim="800000"/>
            <a:headEnd/>
            <a:tailEnd/>
          </a:ln>
          <a:effectLst>
            <a:glow rad="228600">
              <a:schemeClr val="accent2">
                <a:satMod val="175000"/>
                <a:alpha val="40000"/>
              </a:schemeClr>
            </a:glow>
          </a:effectLst>
        </p:spPr>
      </p:pic>
      <p:sp>
        <p:nvSpPr>
          <p:cNvPr id="24"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Trunk</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 Sistemlerde Kanallar</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399941" y="2024286"/>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2"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876191" y="1567087"/>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542942" y="3472087"/>
            <a:ext cx="446816" cy="1031023"/>
          </a:xfrm>
          <a:prstGeom prst="rect">
            <a:avLst/>
          </a:prstGeom>
          <a:noFill/>
          <a:ln w="9525">
            <a:noFill/>
            <a:miter lim="800000"/>
            <a:headEnd/>
            <a:tailEnd/>
          </a:ln>
          <a:effectLst>
            <a:glow rad="228600">
              <a:schemeClr val="accent1">
                <a:satMod val="175000"/>
                <a:alpha val="40000"/>
              </a:schemeClr>
            </a:glow>
          </a:effectLst>
        </p:spPr>
      </p:pic>
      <p:pic>
        <p:nvPicPr>
          <p:cNvPr id="26"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352441" y="4996086"/>
            <a:ext cx="446816" cy="1031023"/>
          </a:xfrm>
          <a:prstGeom prst="rect">
            <a:avLst/>
          </a:prstGeom>
          <a:noFill/>
          <a:ln w="9525">
            <a:noFill/>
            <a:miter lim="800000"/>
            <a:headEnd/>
            <a:tailEnd/>
          </a:ln>
          <a:effectLst>
            <a:glow rad="228600">
              <a:schemeClr val="accent3">
                <a:satMod val="175000"/>
                <a:alpha val="40000"/>
              </a:schemeClr>
            </a:glow>
          </a:effectLst>
        </p:spPr>
      </p:pic>
      <p:pic>
        <p:nvPicPr>
          <p:cNvPr id="2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895491" y="3491136"/>
            <a:ext cx="446816" cy="1031023"/>
          </a:xfrm>
          <a:prstGeom prst="rect">
            <a:avLst/>
          </a:prstGeom>
          <a:noFill/>
          <a:ln w="9525">
            <a:noFill/>
            <a:miter lim="800000"/>
            <a:headEnd/>
            <a:tailEnd/>
          </a:ln>
          <a:effectLst>
            <a:glow rad="228600">
              <a:schemeClr val="accent1">
                <a:satMod val="175000"/>
                <a:alpha val="40000"/>
              </a:schemeClr>
            </a:glow>
          </a:effectLst>
        </p:spPr>
      </p:pic>
      <p:pic>
        <p:nvPicPr>
          <p:cNvPr id="2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18941" y="2233838"/>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30"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876190" y="1986188"/>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3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66840" y="3453036"/>
            <a:ext cx="446816" cy="1031023"/>
          </a:xfrm>
          <a:prstGeom prst="rect">
            <a:avLst/>
          </a:prstGeom>
          <a:noFill/>
          <a:ln w="9525">
            <a:noFill/>
            <a:miter lim="800000"/>
            <a:headEnd/>
            <a:tailEnd/>
          </a:ln>
          <a:effectLst>
            <a:glow rad="228600">
              <a:schemeClr val="accent1">
                <a:satMod val="175000"/>
                <a:alpha val="40000"/>
              </a:schemeClr>
            </a:glow>
          </a:effectLst>
        </p:spPr>
      </p:pic>
      <p:sp>
        <p:nvSpPr>
          <p:cNvPr id="32" name="TextBox 33"/>
          <p:cNvSpPr txBox="1"/>
          <p:nvPr/>
        </p:nvSpPr>
        <p:spPr>
          <a:xfrm>
            <a:off x="587316" y="23794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Kontrol kanalında görüşme yapmayan telsizlerin boşta beklediğine dikkat!</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1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66840" y="5053235"/>
            <a:ext cx="446816" cy="1031023"/>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5205413"/>
            <a:ext cx="2004177" cy="928687"/>
          </a:xfrm>
          <a:prstGeom prst="rect">
            <a:avLst/>
          </a:prstGeom>
          <a:noFill/>
          <a:ln w="9525">
            <a:noFill/>
            <a:miter lim="800000"/>
            <a:headEnd/>
            <a:tailEnd/>
          </a:ln>
          <a:effectLst>
            <a:glow rad="228600">
              <a:schemeClr val="accent3">
                <a:satMod val="175000"/>
                <a:alpha val="40000"/>
              </a:schemeClr>
            </a:glow>
          </a:effectLst>
        </p:spPr>
      </p:pic>
      <p:pic>
        <p:nvPicPr>
          <p:cNvPr id="1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3605213"/>
            <a:ext cx="2004177" cy="928687"/>
          </a:xfrm>
          <a:prstGeom prst="rect">
            <a:avLst/>
          </a:prstGeom>
          <a:noFill/>
          <a:ln w="9525">
            <a:noFill/>
            <a:miter lim="800000"/>
            <a:headEnd/>
            <a:tailEnd/>
          </a:ln>
          <a:effectLst>
            <a:glow rad="228600">
              <a:schemeClr val="accent1">
                <a:satMod val="175000"/>
                <a:alpha val="40000"/>
              </a:schemeClr>
            </a:glow>
          </a:effectLst>
        </p:spPr>
      </p:pic>
      <p:pic>
        <p:nvPicPr>
          <p:cNvPr id="1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18941" y="1681385"/>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1795463"/>
            <a:ext cx="2004177" cy="928687"/>
          </a:xfrm>
          <a:prstGeom prst="rect">
            <a:avLst/>
          </a:prstGeom>
          <a:noFill/>
          <a:ln w="9525">
            <a:noFill/>
            <a:miter lim="800000"/>
            <a:headEnd/>
            <a:tailEnd/>
          </a:ln>
          <a:effectLst>
            <a:glow rad="228600">
              <a:schemeClr val="accent2">
                <a:satMod val="175000"/>
                <a:alpha val="40000"/>
              </a:schemeClr>
            </a:glow>
          </a:effectLst>
        </p:spPr>
      </p:pic>
      <p:sp>
        <p:nvSpPr>
          <p:cNvPr id="24"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Trunk</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 Sistemlerde Kanallar</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399941" y="2024286"/>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2"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876191" y="1567087"/>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542942" y="3472087"/>
            <a:ext cx="446816" cy="1031023"/>
          </a:xfrm>
          <a:prstGeom prst="rect">
            <a:avLst/>
          </a:prstGeom>
          <a:noFill/>
          <a:ln w="9525">
            <a:noFill/>
            <a:miter lim="800000"/>
            <a:headEnd/>
            <a:tailEnd/>
          </a:ln>
          <a:effectLst>
            <a:glow rad="228600">
              <a:schemeClr val="accent1">
                <a:satMod val="175000"/>
                <a:alpha val="40000"/>
              </a:schemeClr>
            </a:glow>
          </a:effectLst>
        </p:spPr>
      </p:pic>
      <p:pic>
        <p:nvPicPr>
          <p:cNvPr id="26"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352441" y="4996086"/>
            <a:ext cx="446816" cy="1031023"/>
          </a:xfrm>
          <a:prstGeom prst="rect">
            <a:avLst/>
          </a:prstGeom>
          <a:noFill/>
          <a:ln w="9525">
            <a:noFill/>
            <a:miter lim="800000"/>
            <a:headEnd/>
            <a:tailEnd/>
          </a:ln>
          <a:effectLst>
            <a:glow rad="228600">
              <a:schemeClr val="accent3">
                <a:satMod val="175000"/>
                <a:alpha val="40000"/>
              </a:schemeClr>
            </a:glow>
          </a:effectLst>
        </p:spPr>
      </p:pic>
      <p:pic>
        <p:nvPicPr>
          <p:cNvPr id="2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895491" y="3491136"/>
            <a:ext cx="446816" cy="1031023"/>
          </a:xfrm>
          <a:prstGeom prst="rect">
            <a:avLst/>
          </a:prstGeom>
          <a:noFill/>
          <a:ln w="9525">
            <a:noFill/>
            <a:miter lim="800000"/>
            <a:headEnd/>
            <a:tailEnd/>
          </a:ln>
          <a:effectLst>
            <a:glow rad="228600">
              <a:schemeClr val="accent1">
                <a:satMod val="175000"/>
                <a:alpha val="40000"/>
              </a:schemeClr>
            </a:glow>
          </a:effectLst>
        </p:spPr>
      </p:pic>
      <p:pic>
        <p:nvPicPr>
          <p:cNvPr id="2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18941" y="2233838"/>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30"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876190" y="1986188"/>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3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66840" y="3453036"/>
            <a:ext cx="446816" cy="1031023"/>
          </a:xfrm>
          <a:prstGeom prst="rect">
            <a:avLst/>
          </a:prstGeom>
          <a:noFill/>
          <a:ln w="9525">
            <a:noFill/>
            <a:miter lim="800000"/>
            <a:headEnd/>
            <a:tailEnd/>
          </a:ln>
          <a:effectLst>
            <a:glow rad="228600">
              <a:schemeClr val="accent1">
                <a:satMod val="175000"/>
                <a:alpha val="40000"/>
              </a:schemeClr>
            </a:glow>
          </a:effectLst>
        </p:spPr>
      </p:pic>
      <p:sp>
        <p:nvSpPr>
          <p:cNvPr id="32" name="TextBox 33"/>
          <p:cNvSpPr txBox="1"/>
          <p:nvPr/>
        </p:nvSpPr>
        <p:spPr>
          <a:xfrm>
            <a:off x="587316" y="23794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Görüşmesi biten telsizler tekrar kontrol kanalına geri dönerler</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1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66840" y="5053235"/>
            <a:ext cx="446816" cy="1031023"/>
          </a:xfrm>
          <a:prstGeom prst="rect">
            <a:avLst/>
          </a:prstGeom>
          <a:noFill/>
          <a:ln w="9525">
            <a:noFill/>
            <a:miter lim="800000"/>
            <a:headEnd/>
            <a:tailEnd/>
          </a:ln>
          <a:effectLst>
            <a:glow rad="228600">
              <a:schemeClr val="accent3">
                <a:satMod val="175000"/>
                <a:alpha val="40000"/>
              </a:schemeClr>
            </a:glow>
          </a:effectLst>
        </p:spPr>
      </p:pic>
      <p:pic>
        <p:nvPicPr>
          <p:cNvPr id="20"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542942" y="1605188"/>
            <a:ext cx="446816" cy="1031023"/>
          </a:xfrm>
          <a:prstGeom prst="rect">
            <a:avLst/>
          </a:prstGeom>
          <a:noFill/>
          <a:ln w="9525">
            <a:noFill/>
            <a:miter lim="800000"/>
            <a:headEnd/>
            <a:tailEnd/>
          </a:ln>
          <a:effectLst>
            <a:glow rad="139700">
              <a:schemeClr val="accent2">
                <a:satMod val="175000"/>
                <a:alpha val="40000"/>
              </a:schemeClr>
            </a:glow>
          </a:effectLst>
        </p:spPr>
      </p:pic>
      <p:pic>
        <p:nvPicPr>
          <p:cNvPr id="2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895491" y="1624237"/>
            <a:ext cx="446816" cy="1031023"/>
          </a:xfrm>
          <a:prstGeom prst="rect">
            <a:avLst/>
          </a:prstGeom>
          <a:noFill/>
          <a:ln w="9525">
            <a:noFill/>
            <a:miter lim="800000"/>
            <a:headEnd/>
            <a:tailEnd/>
          </a:ln>
          <a:effectLst>
            <a:glow rad="139700">
              <a:schemeClr val="accent2">
                <a:satMod val="175000"/>
                <a:alpha val="40000"/>
              </a:schemeClr>
            </a:glow>
          </a:effectLst>
        </p:spPr>
      </p:pic>
      <p:pic>
        <p:nvPicPr>
          <p:cNvPr id="2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66840" y="1586137"/>
            <a:ext cx="446816" cy="1031023"/>
          </a:xfrm>
          <a:prstGeom prst="rect">
            <a:avLst/>
          </a:prstGeom>
          <a:noFill/>
          <a:ln w="9525">
            <a:noFill/>
            <a:miter lim="800000"/>
            <a:headEnd/>
            <a:tailEnd/>
          </a:ln>
          <a:effectLst>
            <a:glow rad="139700">
              <a:schemeClr val="accent2">
                <a:satMod val="175000"/>
                <a:alpha val="40000"/>
              </a:schemeClr>
            </a:glo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3"/>
                                        </p:tgtEl>
                                      </p:cBhvr>
                                    </p:animEffect>
                                    <p:set>
                                      <p:cBhvr>
                                        <p:cTn id="7" dur="1" fill="hold">
                                          <p:stCondLst>
                                            <p:cond delay="1999"/>
                                          </p:stCondLst>
                                        </p:cTn>
                                        <p:tgtEl>
                                          <p:spTgt spid="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1"/>
                                        </p:tgtEl>
                                      </p:cBhvr>
                                    </p:animEffect>
                                    <p:set>
                                      <p:cBhvr>
                                        <p:cTn id="10" dur="1" fill="hold">
                                          <p:stCondLst>
                                            <p:cond delay="1999"/>
                                          </p:stCondLst>
                                        </p:cTn>
                                        <p:tgtEl>
                                          <p:spTgt spid="3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27"/>
                                        </p:tgtEl>
                                      </p:cBhvr>
                                    </p:animEffect>
                                    <p:set>
                                      <p:cBhvr>
                                        <p:cTn id="13" dur="1" fill="hold">
                                          <p:stCondLst>
                                            <p:cond delay="1999"/>
                                          </p:stCondLst>
                                        </p:cTn>
                                        <p:tgtEl>
                                          <p:spTgt spid="27"/>
                                        </p:tgtEl>
                                        <p:attrNameLst>
                                          <p:attrName>style.visibility</p:attrName>
                                        </p:attrNameLst>
                                      </p:cBhvr>
                                      <p:to>
                                        <p:strVal val="hidden"/>
                                      </p:to>
                                    </p:se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5205413"/>
            <a:ext cx="2004177" cy="928687"/>
          </a:xfrm>
          <a:prstGeom prst="rect">
            <a:avLst/>
          </a:prstGeom>
          <a:noFill/>
          <a:ln w="9525">
            <a:noFill/>
            <a:miter lim="800000"/>
            <a:headEnd/>
            <a:tailEnd/>
          </a:ln>
          <a:effectLst>
            <a:glow rad="228600">
              <a:schemeClr val="accent3">
                <a:satMod val="175000"/>
                <a:alpha val="40000"/>
              </a:schemeClr>
            </a:glow>
          </a:effectLst>
        </p:spPr>
      </p:pic>
      <p:pic>
        <p:nvPicPr>
          <p:cNvPr id="1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3605213"/>
            <a:ext cx="2004177" cy="928687"/>
          </a:xfrm>
          <a:prstGeom prst="rect">
            <a:avLst/>
          </a:prstGeom>
          <a:noFill/>
          <a:ln w="9525">
            <a:noFill/>
            <a:miter lim="800000"/>
            <a:headEnd/>
            <a:tailEnd/>
          </a:ln>
          <a:effectLst>
            <a:glow rad="228600">
              <a:schemeClr val="accent1">
                <a:satMod val="175000"/>
                <a:alpha val="40000"/>
              </a:schemeClr>
            </a:glow>
          </a:effectLst>
        </p:spPr>
      </p:pic>
      <p:pic>
        <p:nvPicPr>
          <p:cNvPr id="1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18941" y="3414934"/>
            <a:ext cx="446816" cy="1031023"/>
          </a:xfrm>
          <a:prstGeom prst="rect">
            <a:avLst/>
          </a:prstGeom>
          <a:noFill/>
          <a:ln w="9525">
            <a:noFill/>
            <a:miter lim="800000"/>
            <a:headEnd/>
            <a:tailEnd/>
          </a:ln>
          <a:effectLst>
            <a:glow rad="139700">
              <a:schemeClr val="accent1">
                <a:satMod val="175000"/>
                <a:alpha val="40000"/>
              </a:schemeClr>
            </a:glow>
            <a:outerShdw blurRad="76200" dir="18900000" sy="23000" kx="-1200000" algn="bl" rotWithShape="0">
              <a:prstClr val="black">
                <a:alpha val="20000"/>
              </a:prstClr>
            </a:outerShdw>
          </a:effectLst>
        </p:spPr>
      </p:pic>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1972" y="1795463"/>
            <a:ext cx="2004177" cy="928687"/>
          </a:xfrm>
          <a:prstGeom prst="rect">
            <a:avLst/>
          </a:prstGeom>
          <a:noFill/>
          <a:ln w="9525">
            <a:noFill/>
            <a:miter lim="800000"/>
            <a:headEnd/>
            <a:tailEnd/>
          </a:ln>
          <a:effectLst>
            <a:glow rad="228600">
              <a:schemeClr val="accent2">
                <a:satMod val="175000"/>
                <a:alpha val="40000"/>
              </a:schemeClr>
            </a:glow>
          </a:effectLst>
        </p:spPr>
      </p:pic>
      <p:sp>
        <p:nvSpPr>
          <p:cNvPr id="24"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Trunk</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 Sistemlerde Kanallar</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399941" y="3757835"/>
            <a:ext cx="446816" cy="1031023"/>
          </a:xfrm>
          <a:prstGeom prst="rect">
            <a:avLst/>
          </a:prstGeom>
          <a:noFill/>
          <a:ln w="9525">
            <a:noFill/>
            <a:miter lim="800000"/>
            <a:headEnd/>
            <a:tailEnd/>
          </a:ln>
          <a:effectLst>
            <a:glow rad="139700">
              <a:schemeClr val="accent1">
                <a:satMod val="175000"/>
                <a:alpha val="40000"/>
              </a:schemeClr>
            </a:glow>
            <a:outerShdw blurRad="76200" dir="18900000" sy="23000" kx="-1200000" algn="bl" rotWithShape="0">
              <a:prstClr val="black">
                <a:alpha val="20000"/>
              </a:prstClr>
            </a:outerShdw>
          </a:effectLst>
        </p:spPr>
      </p:pic>
      <p:pic>
        <p:nvPicPr>
          <p:cNvPr id="22"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876191" y="1567087"/>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26"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352441" y="4996086"/>
            <a:ext cx="446816" cy="1031023"/>
          </a:xfrm>
          <a:prstGeom prst="rect">
            <a:avLst/>
          </a:prstGeom>
          <a:noFill/>
          <a:ln w="9525">
            <a:noFill/>
            <a:miter lim="800000"/>
            <a:headEnd/>
            <a:tailEnd/>
          </a:ln>
          <a:effectLst>
            <a:glow rad="228600">
              <a:schemeClr val="accent3">
                <a:satMod val="175000"/>
                <a:alpha val="40000"/>
              </a:schemeClr>
            </a:glow>
          </a:effectLst>
        </p:spPr>
      </p:pic>
      <p:pic>
        <p:nvPicPr>
          <p:cNvPr id="2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18941" y="3967387"/>
            <a:ext cx="446816" cy="1031023"/>
          </a:xfrm>
          <a:prstGeom prst="rect">
            <a:avLst/>
          </a:prstGeom>
          <a:noFill/>
          <a:ln w="9525">
            <a:noFill/>
            <a:miter lim="800000"/>
            <a:headEnd/>
            <a:tailEnd/>
          </a:ln>
          <a:effectLst>
            <a:glow rad="139700">
              <a:schemeClr val="accent1">
                <a:satMod val="175000"/>
                <a:alpha val="40000"/>
              </a:schemeClr>
            </a:glow>
            <a:outerShdw blurRad="76200" dir="18900000" sy="23000" kx="-1200000" algn="bl" rotWithShape="0">
              <a:prstClr val="black">
                <a:alpha val="20000"/>
              </a:prstClr>
            </a:outerShdw>
          </a:effectLst>
        </p:spPr>
      </p:pic>
      <p:pic>
        <p:nvPicPr>
          <p:cNvPr id="30"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876190" y="1986188"/>
            <a:ext cx="446816" cy="1031023"/>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sp>
        <p:nvSpPr>
          <p:cNvPr id="32" name="TextBox 33"/>
          <p:cNvSpPr txBox="1"/>
          <p:nvPr/>
        </p:nvSpPr>
        <p:spPr>
          <a:xfrm>
            <a:off x="1219200" y="2569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Şimdi 2nci kanal başka bir görüşme için kullanılabilir</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1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66840" y="5053235"/>
            <a:ext cx="446816" cy="1031023"/>
          </a:xfrm>
          <a:prstGeom prst="rect">
            <a:avLst/>
          </a:prstGeom>
          <a:noFill/>
          <a:ln w="9525">
            <a:noFill/>
            <a:miter lim="800000"/>
            <a:headEnd/>
            <a:tailEnd/>
          </a:ln>
          <a:effectLst>
            <a:glow rad="228600">
              <a:schemeClr val="accent3">
                <a:satMod val="175000"/>
                <a:alpha val="40000"/>
              </a:schemeClr>
            </a:glow>
          </a:effectLst>
        </p:spPr>
      </p:pic>
      <p:pic>
        <p:nvPicPr>
          <p:cNvPr id="20"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542942" y="1605188"/>
            <a:ext cx="446816" cy="1031023"/>
          </a:xfrm>
          <a:prstGeom prst="rect">
            <a:avLst/>
          </a:prstGeom>
          <a:noFill/>
          <a:ln w="9525">
            <a:noFill/>
            <a:miter lim="800000"/>
            <a:headEnd/>
            <a:tailEnd/>
          </a:ln>
          <a:effectLst>
            <a:glow rad="139700">
              <a:schemeClr val="accent2">
                <a:satMod val="175000"/>
                <a:alpha val="40000"/>
              </a:schemeClr>
            </a:glow>
          </a:effectLst>
        </p:spPr>
      </p:pic>
      <p:pic>
        <p:nvPicPr>
          <p:cNvPr id="2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895491" y="1624237"/>
            <a:ext cx="446816" cy="1031023"/>
          </a:xfrm>
          <a:prstGeom prst="rect">
            <a:avLst/>
          </a:prstGeom>
          <a:noFill/>
          <a:ln w="9525">
            <a:noFill/>
            <a:miter lim="800000"/>
            <a:headEnd/>
            <a:tailEnd/>
          </a:ln>
          <a:effectLst>
            <a:glow rad="139700">
              <a:schemeClr val="accent2">
                <a:satMod val="175000"/>
                <a:alpha val="40000"/>
              </a:schemeClr>
            </a:glow>
          </a:effectLst>
        </p:spPr>
      </p:pic>
      <p:pic>
        <p:nvPicPr>
          <p:cNvPr id="2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66840" y="1586137"/>
            <a:ext cx="446816" cy="1031023"/>
          </a:xfrm>
          <a:prstGeom prst="rect">
            <a:avLst/>
          </a:prstGeom>
          <a:noFill/>
          <a:ln w="9525">
            <a:noFill/>
            <a:miter lim="800000"/>
            <a:headEnd/>
            <a:tailEnd/>
          </a:ln>
          <a:effectLst>
            <a:glow rad="139700">
              <a:schemeClr val="accent2">
                <a:satMod val="175000"/>
                <a:alpha val="40000"/>
              </a:schemeClr>
            </a:glo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pic>
        <p:nvPicPr>
          <p:cNvPr id="105475" name="Picture 2" descr="MOTOTRBO_Repeater_F"/>
          <p:cNvPicPr>
            <a:picLocks noChangeAspect="1" noChangeArrowheads="1"/>
          </p:cNvPicPr>
          <p:nvPr/>
        </p:nvPicPr>
        <p:blipFill>
          <a:blip r:embed="rId5">
            <a:clrChange>
              <a:clrFrom>
                <a:srgbClr val="FFFFFE"/>
              </a:clrFrom>
              <a:clrTo>
                <a:srgbClr val="FFFFFE">
                  <a:alpha val="0"/>
                </a:srgbClr>
              </a:clrTo>
            </a:clrChange>
          </a:blip>
          <a:srcRect l="11539" t="26436" r="7692" b="27632"/>
          <a:stretch>
            <a:fillRect/>
          </a:stretch>
        </p:blipFill>
        <p:spPr bwMode="auto">
          <a:xfrm>
            <a:off x="1447800" y="4648200"/>
            <a:ext cx="1600200" cy="609600"/>
          </a:xfrm>
          <a:prstGeom prst="rect">
            <a:avLst/>
          </a:prstGeom>
          <a:noFill/>
          <a:ln w="9525">
            <a:noFill/>
            <a:miter lim="800000"/>
            <a:headEnd/>
            <a:tailEnd/>
          </a:ln>
        </p:spPr>
      </p:pic>
      <p:pic>
        <p:nvPicPr>
          <p:cNvPr id="105476" name="Picture 3" descr="MOTOTRBO_Repeater_F"/>
          <p:cNvPicPr>
            <a:picLocks noChangeAspect="1" noChangeArrowheads="1"/>
          </p:cNvPicPr>
          <p:nvPr/>
        </p:nvPicPr>
        <p:blipFill>
          <a:blip r:embed="rId5">
            <a:clrChange>
              <a:clrFrom>
                <a:srgbClr val="FFFFFE"/>
              </a:clrFrom>
              <a:clrTo>
                <a:srgbClr val="FFFFFE">
                  <a:alpha val="0"/>
                </a:srgbClr>
              </a:clrTo>
            </a:clrChange>
          </a:blip>
          <a:srcRect l="11539" t="26436" r="7692" b="27632"/>
          <a:stretch>
            <a:fillRect/>
          </a:stretch>
        </p:blipFill>
        <p:spPr bwMode="auto">
          <a:xfrm>
            <a:off x="6019800" y="4648200"/>
            <a:ext cx="1600200" cy="609600"/>
          </a:xfrm>
          <a:prstGeom prst="rect">
            <a:avLst/>
          </a:prstGeom>
          <a:noFill/>
          <a:ln w="9525">
            <a:noFill/>
            <a:miter lim="800000"/>
            <a:headEnd/>
            <a:tailEnd/>
          </a:ln>
        </p:spPr>
      </p:pic>
      <p:sp>
        <p:nvSpPr>
          <p:cNvPr id="110596" name="Rectangle 4"/>
          <p:cNvSpPr>
            <a:spLocks noChangeArrowheads="1"/>
          </p:cNvSpPr>
          <p:nvPr/>
        </p:nvSpPr>
        <p:spPr bwMode="auto">
          <a:xfrm>
            <a:off x="1143000" y="2667000"/>
            <a:ext cx="914400" cy="4572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lIns="72238" tIns="36119" rIns="72238" bIns="36119"/>
          <a:lstStyle/>
          <a:p>
            <a:pPr algn="ctr" fontAlgn="auto">
              <a:lnSpc>
                <a:spcPct val="120000"/>
              </a:lnSpc>
              <a:spcBef>
                <a:spcPts val="0"/>
              </a:spcBef>
              <a:spcAft>
                <a:spcPts val="0"/>
              </a:spcAft>
              <a:defRPr/>
            </a:pPr>
            <a:r>
              <a:rPr lang="en-US" b="1" i="1"/>
              <a:t>Slot 1</a:t>
            </a:r>
          </a:p>
        </p:txBody>
      </p:sp>
      <p:pic>
        <p:nvPicPr>
          <p:cNvPr id="105478" name="Picture 5" descr="MOTOTRBO_Repeater_F"/>
          <p:cNvPicPr>
            <a:picLocks noChangeAspect="1" noChangeArrowheads="1"/>
          </p:cNvPicPr>
          <p:nvPr/>
        </p:nvPicPr>
        <p:blipFill>
          <a:blip r:embed="rId5">
            <a:clrChange>
              <a:clrFrom>
                <a:srgbClr val="FFFFFE"/>
              </a:clrFrom>
              <a:clrTo>
                <a:srgbClr val="FFFFFE">
                  <a:alpha val="0"/>
                </a:srgbClr>
              </a:clrTo>
            </a:clrChange>
          </a:blip>
          <a:srcRect l="11539" t="26436" r="7692" b="27632"/>
          <a:stretch>
            <a:fillRect/>
          </a:stretch>
        </p:blipFill>
        <p:spPr bwMode="auto">
          <a:xfrm>
            <a:off x="1371600" y="3200400"/>
            <a:ext cx="1600200" cy="609600"/>
          </a:xfrm>
          <a:prstGeom prst="rect">
            <a:avLst/>
          </a:prstGeom>
          <a:noFill/>
          <a:ln w="9525">
            <a:noFill/>
            <a:miter lim="800000"/>
            <a:headEnd/>
            <a:tailEnd/>
          </a:ln>
        </p:spPr>
      </p:pic>
      <p:pic>
        <p:nvPicPr>
          <p:cNvPr id="105479" name="Picture 6" descr="MOTOTRBO_Repeater_F"/>
          <p:cNvPicPr>
            <a:picLocks noChangeAspect="1" noChangeArrowheads="1"/>
          </p:cNvPicPr>
          <p:nvPr/>
        </p:nvPicPr>
        <p:blipFill>
          <a:blip r:embed="rId5">
            <a:clrChange>
              <a:clrFrom>
                <a:srgbClr val="FFFFFE"/>
              </a:clrFrom>
              <a:clrTo>
                <a:srgbClr val="FFFFFE">
                  <a:alpha val="0"/>
                </a:srgbClr>
              </a:clrTo>
            </a:clrChange>
          </a:blip>
          <a:srcRect l="11539" t="26436" r="7692" b="27632"/>
          <a:stretch>
            <a:fillRect/>
          </a:stretch>
        </p:blipFill>
        <p:spPr bwMode="auto">
          <a:xfrm>
            <a:off x="6096000" y="3200400"/>
            <a:ext cx="1600200" cy="609600"/>
          </a:xfrm>
          <a:prstGeom prst="rect">
            <a:avLst/>
          </a:prstGeom>
          <a:noFill/>
          <a:ln w="9525">
            <a:noFill/>
            <a:miter lim="800000"/>
            <a:headEnd/>
            <a:tailEnd/>
          </a:ln>
        </p:spPr>
      </p:pic>
      <p:sp>
        <p:nvSpPr>
          <p:cNvPr id="110599" name="Rectangle 7"/>
          <p:cNvSpPr>
            <a:spLocks noChangeArrowheads="1"/>
          </p:cNvSpPr>
          <p:nvPr/>
        </p:nvSpPr>
        <p:spPr bwMode="auto">
          <a:xfrm>
            <a:off x="2209800" y="2667000"/>
            <a:ext cx="914400" cy="4572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lIns="72238" tIns="36119" rIns="72238" bIns="36119"/>
          <a:lstStyle/>
          <a:p>
            <a:pPr algn="ctr" fontAlgn="auto">
              <a:lnSpc>
                <a:spcPct val="120000"/>
              </a:lnSpc>
              <a:spcBef>
                <a:spcPts val="0"/>
              </a:spcBef>
              <a:spcAft>
                <a:spcPts val="0"/>
              </a:spcAft>
              <a:defRPr/>
            </a:pPr>
            <a:r>
              <a:rPr lang="en-US" b="1" i="1"/>
              <a:t>Slot 2</a:t>
            </a:r>
          </a:p>
        </p:txBody>
      </p:sp>
      <p:sp>
        <p:nvSpPr>
          <p:cNvPr id="110600" name="Rectangle 8"/>
          <p:cNvSpPr>
            <a:spLocks noChangeArrowheads="1"/>
          </p:cNvSpPr>
          <p:nvPr/>
        </p:nvSpPr>
        <p:spPr bwMode="auto">
          <a:xfrm>
            <a:off x="5867400" y="2667000"/>
            <a:ext cx="914400" cy="4572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lIns="72238" tIns="36119" rIns="72238" bIns="36119"/>
          <a:lstStyle/>
          <a:p>
            <a:pPr algn="ctr" fontAlgn="auto">
              <a:lnSpc>
                <a:spcPct val="120000"/>
              </a:lnSpc>
              <a:spcBef>
                <a:spcPts val="0"/>
              </a:spcBef>
              <a:spcAft>
                <a:spcPts val="0"/>
              </a:spcAft>
              <a:defRPr/>
            </a:pPr>
            <a:r>
              <a:rPr lang="en-US" b="1" i="1"/>
              <a:t>Slot 3</a:t>
            </a:r>
          </a:p>
        </p:txBody>
      </p:sp>
      <p:sp>
        <p:nvSpPr>
          <p:cNvPr id="110601" name="Rectangle 9"/>
          <p:cNvSpPr>
            <a:spLocks noChangeArrowheads="1"/>
          </p:cNvSpPr>
          <p:nvPr/>
        </p:nvSpPr>
        <p:spPr bwMode="auto">
          <a:xfrm>
            <a:off x="6934200" y="2667000"/>
            <a:ext cx="914400" cy="4572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lIns="72238" tIns="36119" rIns="72238" bIns="36119"/>
          <a:lstStyle/>
          <a:p>
            <a:pPr algn="ctr" fontAlgn="auto">
              <a:lnSpc>
                <a:spcPct val="120000"/>
              </a:lnSpc>
              <a:spcBef>
                <a:spcPts val="0"/>
              </a:spcBef>
              <a:spcAft>
                <a:spcPts val="0"/>
              </a:spcAft>
              <a:defRPr/>
            </a:pPr>
            <a:r>
              <a:rPr lang="en-US" b="1" i="1"/>
              <a:t>Slot 4</a:t>
            </a:r>
          </a:p>
        </p:txBody>
      </p:sp>
      <p:sp>
        <p:nvSpPr>
          <p:cNvPr id="110602" name="Rectangle 10"/>
          <p:cNvSpPr>
            <a:spLocks noChangeArrowheads="1"/>
          </p:cNvSpPr>
          <p:nvPr/>
        </p:nvSpPr>
        <p:spPr bwMode="auto">
          <a:xfrm>
            <a:off x="1219200" y="4114800"/>
            <a:ext cx="914400" cy="4572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lIns="72238" tIns="36119" rIns="72238" bIns="36119"/>
          <a:lstStyle/>
          <a:p>
            <a:pPr algn="ctr" fontAlgn="auto">
              <a:lnSpc>
                <a:spcPct val="120000"/>
              </a:lnSpc>
              <a:spcBef>
                <a:spcPts val="0"/>
              </a:spcBef>
              <a:spcAft>
                <a:spcPts val="0"/>
              </a:spcAft>
              <a:defRPr/>
            </a:pPr>
            <a:r>
              <a:rPr lang="en-US" b="1" i="1"/>
              <a:t>Slot 5</a:t>
            </a:r>
          </a:p>
        </p:txBody>
      </p:sp>
      <p:sp>
        <p:nvSpPr>
          <p:cNvPr id="110603" name="Rectangle 11"/>
          <p:cNvSpPr>
            <a:spLocks noChangeArrowheads="1"/>
          </p:cNvSpPr>
          <p:nvPr/>
        </p:nvSpPr>
        <p:spPr bwMode="auto">
          <a:xfrm>
            <a:off x="2286000" y="4114800"/>
            <a:ext cx="914400" cy="4572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lIns="72238" tIns="36119" rIns="72238" bIns="36119"/>
          <a:lstStyle/>
          <a:p>
            <a:pPr algn="ctr" fontAlgn="auto">
              <a:lnSpc>
                <a:spcPct val="120000"/>
              </a:lnSpc>
              <a:spcBef>
                <a:spcPts val="0"/>
              </a:spcBef>
              <a:spcAft>
                <a:spcPts val="0"/>
              </a:spcAft>
              <a:defRPr/>
            </a:pPr>
            <a:r>
              <a:rPr lang="en-US" b="1" i="1"/>
              <a:t>Slot 6</a:t>
            </a:r>
          </a:p>
        </p:txBody>
      </p:sp>
      <p:sp>
        <p:nvSpPr>
          <p:cNvPr id="110604" name="Rectangle 12"/>
          <p:cNvSpPr>
            <a:spLocks noChangeArrowheads="1"/>
          </p:cNvSpPr>
          <p:nvPr/>
        </p:nvSpPr>
        <p:spPr bwMode="auto">
          <a:xfrm>
            <a:off x="5791200" y="4114800"/>
            <a:ext cx="914400" cy="4572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lIns="72238" tIns="36119" rIns="72238" bIns="36119"/>
          <a:lstStyle/>
          <a:p>
            <a:pPr algn="ctr" fontAlgn="auto">
              <a:lnSpc>
                <a:spcPct val="120000"/>
              </a:lnSpc>
              <a:spcBef>
                <a:spcPts val="0"/>
              </a:spcBef>
              <a:spcAft>
                <a:spcPts val="0"/>
              </a:spcAft>
              <a:defRPr/>
            </a:pPr>
            <a:r>
              <a:rPr lang="en-US" b="1" i="1"/>
              <a:t>Slot 7</a:t>
            </a:r>
          </a:p>
        </p:txBody>
      </p:sp>
      <p:sp>
        <p:nvSpPr>
          <p:cNvPr id="110605" name="Rectangle 13"/>
          <p:cNvSpPr>
            <a:spLocks noChangeArrowheads="1"/>
          </p:cNvSpPr>
          <p:nvPr/>
        </p:nvSpPr>
        <p:spPr bwMode="auto">
          <a:xfrm>
            <a:off x="6858000" y="4114800"/>
            <a:ext cx="914400" cy="4572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lIns="72238" tIns="36119" rIns="72238" bIns="36119"/>
          <a:lstStyle/>
          <a:p>
            <a:pPr algn="ctr" fontAlgn="auto">
              <a:lnSpc>
                <a:spcPct val="120000"/>
              </a:lnSpc>
              <a:spcBef>
                <a:spcPts val="0"/>
              </a:spcBef>
              <a:spcAft>
                <a:spcPts val="0"/>
              </a:spcAft>
              <a:defRPr/>
            </a:pPr>
            <a:r>
              <a:rPr lang="en-US" b="1" i="1"/>
              <a:t>Slot 8</a:t>
            </a:r>
          </a:p>
        </p:txBody>
      </p:sp>
      <p:sp>
        <p:nvSpPr>
          <p:cNvPr id="105487" name="Freeform 14"/>
          <p:cNvSpPr>
            <a:spLocks/>
          </p:cNvSpPr>
          <p:nvPr/>
        </p:nvSpPr>
        <p:spPr bwMode="auto">
          <a:xfrm>
            <a:off x="2971800" y="4419600"/>
            <a:ext cx="1143000" cy="609600"/>
          </a:xfrm>
          <a:custGeom>
            <a:avLst/>
            <a:gdLst>
              <a:gd name="T0" fmla="*/ 0 w 720"/>
              <a:gd name="T1" fmla="*/ 609600 h 864"/>
              <a:gd name="T2" fmla="*/ 1143000 w 720"/>
              <a:gd name="T3" fmla="*/ 609600 h 864"/>
              <a:gd name="T4" fmla="*/ 1143000 w 720"/>
              <a:gd name="T5" fmla="*/ 0 h 864"/>
              <a:gd name="T6" fmla="*/ 0 60000 65536"/>
              <a:gd name="T7" fmla="*/ 0 60000 65536"/>
              <a:gd name="T8" fmla="*/ 0 60000 65536"/>
              <a:gd name="T9" fmla="*/ 0 w 720"/>
              <a:gd name="T10" fmla="*/ 0 h 864"/>
              <a:gd name="T11" fmla="*/ 720 w 720"/>
              <a:gd name="T12" fmla="*/ 864 h 864"/>
            </a:gdLst>
            <a:ahLst/>
            <a:cxnLst>
              <a:cxn ang="T6">
                <a:pos x="T0" y="T1"/>
              </a:cxn>
              <a:cxn ang="T7">
                <a:pos x="T2" y="T3"/>
              </a:cxn>
              <a:cxn ang="T8">
                <a:pos x="T4" y="T5"/>
              </a:cxn>
            </a:cxnLst>
            <a:rect l="T9" t="T10" r="T11" b="T12"/>
            <a:pathLst>
              <a:path w="720" h="864">
                <a:moveTo>
                  <a:pt x="0" y="864"/>
                </a:moveTo>
                <a:lnTo>
                  <a:pt x="720" y="864"/>
                </a:lnTo>
                <a:lnTo>
                  <a:pt x="720" y="0"/>
                </a:lnTo>
              </a:path>
            </a:pathLst>
          </a:custGeom>
          <a:noFill/>
          <a:ln w="38100" cap="rnd" cmpd="sng">
            <a:solidFill>
              <a:schemeClr val="accent1"/>
            </a:solidFill>
            <a:prstDash val="solid"/>
            <a:round/>
            <a:headEnd type="none" w="med" len="med"/>
            <a:tailEnd type="none" w="med" len="med"/>
          </a:ln>
        </p:spPr>
        <p:txBody>
          <a:bodyPr/>
          <a:lstStyle/>
          <a:p>
            <a:endParaRPr lang="tr-TR"/>
          </a:p>
        </p:txBody>
      </p:sp>
      <p:sp>
        <p:nvSpPr>
          <p:cNvPr id="105488" name="Freeform 15"/>
          <p:cNvSpPr>
            <a:spLocks/>
          </p:cNvSpPr>
          <p:nvPr/>
        </p:nvSpPr>
        <p:spPr bwMode="auto">
          <a:xfrm>
            <a:off x="4876800" y="4419600"/>
            <a:ext cx="1219200" cy="609600"/>
          </a:xfrm>
          <a:custGeom>
            <a:avLst/>
            <a:gdLst>
              <a:gd name="T0" fmla="*/ 1219200 w 672"/>
              <a:gd name="T1" fmla="*/ 609600 h 864"/>
              <a:gd name="T2" fmla="*/ 0 w 672"/>
              <a:gd name="T3" fmla="*/ 609600 h 864"/>
              <a:gd name="T4" fmla="*/ 0 w 672"/>
              <a:gd name="T5" fmla="*/ 0 h 864"/>
              <a:gd name="T6" fmla="*/ 0 60000 65536"/>
              <a:gd name="T7" fmla="*/ 0 60000 65536"/>
              <a:gd name="T8" fmla="*/ 0 60000 65536"/>
              <a:gd name="T9" fmla="*/ 0 w 672"/>
              <a:gd name="T10" fmla="*/ 0 h 864"/>
              <a:gd name="T11" fmla="*/ 672 w 672"/>
              <a:gd name="T12" fmla="*/ 864 h 864"/>
            </a:gdLst>
            <a:ahLst/>
            <a:cxnLst>
              <a:cxn ang="T6">
                <a:pos x="T0" y="T1"/>
              </a:cxn>
              <a:cxn ang="T7">
                <a:pos x="T2" y="T3"/>
              </a:cxn>
              <a:cxn ang="T8">
                <a:pos x="T4" y="T5"/>
              </a:cxn>
            </a:cxnLst>
            <a:rect l="T9" t="T10" r="T11" b="T12"/>
            <a:pathLst>
              <a:path w="672" h="864">
                <a:moveTo>
                  <a:pt x="672" y="864"/>
                </a:moveTo>
                <a:lnTo>
                  <a:pt x="0" y="864"/>
                </a:lnTo>
                <a:lnTo>
                  <a:pt x="0" y="0"/>
                </a:lnTo>
              </a:path>
            </a:pathLst>
          </a:custGeom>
          <a:noFill/>
          <a:ln w="38100" cap="rnd" cmpd="sng">
            <a:solidFill>
              <a:schemeClr val="accent1"/>
            </a:solidFill>
            <a:prstDash val="solid"/>
            <a:round/>
            <a:headEnd type="none" w="med" len="med"/>
            <a:tailEnd type="none" w="med" len="med"/>
          </a:ln>
        </p:spPr>
        <p:txBody>
          <a:bodyPr/>
          <a:lstStyle/>
          <a:p>
            <a:endParaRPr lang="tr-TR"/>
          </a:p>
        </p:txBody>
      </p:sp>
      <p:grpSp>
        <p:nvGrpSpPr>
          <p:cNvPr id="2" name="Group 16"/>
          <p:cNvGrpSpPr>
            <a:grpSpLocks/>
          </p:cNvGrpSpPr>
          <p:nvPr/>
        </p:nvGrpSpPr>
        <p:grpSpPr bwMode="auto">
          <a:xfrm>
            <a:off x="1143000" y="1600200"/>
            <a:ext cx="304800" cy="1055688"/>
            <a:chOff x="192" y="1255"/>
            <a:chExt cx="192" cy="665"/>
          </a:xfrm>
        </p:grpSpPr>
        <p:pic>
          <p:nvPicPr>
            <p:cNvPr id="110609" name="Picture 17" descr="MOTOTRBO_Port_Disp_F"/>
            <p:cNvPicPr>
              <a:picLocks noChangeAspect="1" noChangeArrowheads="1"/>
            </p:cNvPicPr>
            <p:nvPr/>
          </p:nvPicPr>
          <p:blipFill>
            <a:blip r:embed="rId6" cstate="print">
              <a:clrChange>
                <a:clrFrom>
                  <a:srgbClr val="FFFFFE"/>
                </a:clrFrom>
                <a:clrTo>
                  <a:srgbClr val="FFFFFE">
                    <a:alpha val="0"/>
                  </a:srgbClr>
                </a:clrTo>
              </a:clrChange>
            </a:blip>
            <a:srcRect l="26569" r="29152"/>
            <a:stretch>
              <a:fillRect/>
            </a:stretch>
          </p:blipFill>
          <p:spPr bwMode="auto">
            <a:xfrm>
              <a:off x="215" y="1255"/>
              <a:ext cx="169" cy="569"/>
            </a:xfrm>
            <a:prstGeom prst="rect">
              <a:avLst/>
            </a:prstGeom>
            <a:noFill/>
            <a:effectLst>
              <a:glow rad="228600">
                <a:schemeClr val="accent3">
                  <a:satMod val="175000"/>
                  <a:alpha val="40000"/>
                </a:schemeClr>
              </a:glow>
            </a:effectLst>
          </p:spPr>
        </p:pic>
        <p:sp>
          <p:nvSpPr>
            <p:cNvPr id="105531" name="Rectangle 18"/>
            <p:cNvSpPr>
              <a:spLocks noChangeArrowheads="1"/>
            </p:cNvSpPr>
            <p:nvPr/>
          </p:nvSpPr>
          <p:spPr bwMode="auto">
            <a:xfrm>
              <a:off x="192" y="1776"/>
              <a:ext cx="192" cy="144"/>
            </a:xfrm>
            <a:prstGeom prst="rect">
              <a:avLst/>
            </a:prstGeom>
            <a:solidFill>
              <a:srgbClr val="99CC00"/>
            </a:solidFill>
            <a:ln w="12700">
              <a:solidFill>
                <a:schemeClr val="tx1"/>
              </a:solidFill>
              <a:miter lim="800000"/>
              <a:headEnd type="none" w="sm" len="sm"/>
              <a:tailEnd type="none" w="sm" len="sm"/>
            </a:ln>
          </p:spPr>
          <p:txBody>
            <a:bodyPr wrap="none" anchor="ctr"/>
            <a:lstStyle/>
            <a:p>
              <a:pPr algn="ctr" eaLnBrk="0" hangingPunct="0"/>
              <a:r>
                <a:rPr lang="en-US" sz="900" b="1">
                  <a:solidFill>
                    <a:schemeClr val="bg1"/>
                  </a:solidFill>
                  <a:latin typeface="Calibri" pitchFamily="34" charset="0"/>
                </a:rPr>
                <a:t>A</a:t>
              </a:r>
            </a:p>
          </p:txBody>
        </p:sp>
      </p:grpSp>
      <p:grpSp>
        <p:nvGrpSpPr>
          <p:cNvPr id="3" name="Group 19"/>
          <p:cNvGrpSpPr>
            <a:grpSpLocks/>
          </p:cNvGrpSpPr>
          <p:nvPr/>
        </p:nvGrpSpPr>
        <p:grpSpPr bwMode="auto">
          <a:xfrm>
            <a:off x="1447800" y="1600200"/>
            <a:ext cx="304800" cy="1055688"/>
            <a:chOff x="192" y="1255"/>
            <a:chExt cx="192" cy="665"/>
          </a:xfrm>
        </p:grpSpPr>
        <p:pic>
          <p:nvPicPr>
            <p:cNvPr id="110612" name="Picture 20" descr="MOTOTRBO_Port_Disp_F"/>
            <p:cNvPicPr>
              <a:picLocks noChangeAspect="1" noChangeArrowheads="1"/>
            </p:cNvPicPr>
            <p:nvPr/>
          </p:nvPicPr>
          <p:blipFill>
            <a:blip r:embed="rId6" cstate="print">
              <a:clrChange>
                <a:clrFrom>
                  <a:srgbClr val="FFFFFE"/>
                </a:clrFrom>
                <a:clrTo>
                  <a:srgbClr val="FFFFFE">
                    <a:alpha val="0"/>
                  </a:srgbClr>
                </a:clrTo>
              </a:clrChange>
            </a:blip>
            <a:srcRect l="26569" r="29152"/>
            <a:stretch>
              <a:fillRect/>
            </a:stretch>
          </p:blipFill>
          <p:spPr bwMode="auto">
            <a:xfrm>
              <a:off x="215" y="1255"/>
              <a:ext cx="169" cy="569"/>
            </a:xfrm>
            <a:prstGeom prst="rect">
              <a:avLst/>
            </a:prstGeom>
            <a:noFill/>
            <a:effectLst>
              <a:glow rad="228600">
                <a:schemeClr val="accent3">
                  <a:satMod val="175000"/>
                  <a:alpha val="40000"/>
                </a:schemeClr>
              </a:glow>
            </a:effectLst>
          </p:spPr>
        </p:pic>
        <p:sp>
          <p:nvSpPr>
            <p:cNvPr id="105529" name="Rectangle 21"/>
            <p:cNvSpPr>
              <a:spLocks noChangeArrowheads="1"/>
            </p:cNvSpPr>
            <p:nvPr/>
          </p:nvSpPr>
          <p:spPr bwMode="auto">
            <a:xfrm>
              <a:off x="192" y="1776"/>
              <a:ext cx="192" cy="144"/>
            </a:xfrm>
            <a:prstGeom prst="rect">
              <a:avLst/>
            </a:prstGeom>
            <a:solidFill>
              <a:srgbClr val="33CCCC"/>
            </a:solidFill>
            <a:ln w="12700">
              <a:solidFill>
                <a:schemeClr val="tx1"/>
              </a:solidFill>
              <a:miter lim="800000"/>
              <a:headEnd type="none" w="sm" len="sm"/>
              <a:tailEnd type="none" w="sm" len="sm"/>
            </a:ln>
          </p:spPr>
          <p:txBody>
            <a:bodyPr wrap="none" anchor="ctr"/>
            <a:lstStyle/>
            <a:p>
              <a:pPr algn="ctr" eaLnBrk="0" hangingPunct="0"/>
              <a:r>
                <a:rPr lang="en-US" sz="900" b="1">
                  <a:solidFill>
                    <a:schemeClr val="bg1"/>
                  </a:solidFill>
                  <a:latin typeface="Calibri" pitchFamily="34" charset="0"/>
                </a:rPr>
                <a:t>B</a:t>
              </a:r>
            </a:p>
          </p:txBody>
        </p:sp>
      </p:grpSp>
      <p:grpSp>
        <p:nvGrpSpPr>
          <p:cNvPr id="4" name="Group 22"/>
          <p:cNvGrpSpPr>
            <a:grpSpLocks/>
          </p:cNvGrpSpPr>
          <p:nvPr/>
        </p:nvGrpSpPr>
        <p:grpSpPr bwMode="auto">
          <a:xfrm>
            <a:off x="1752600" y="1600200"/>
            <a:ext cx="304800" cy="1055688"/>
            <a:chOff x="192" y="1255"/>
            <a:chExt cx="192" cy="665"/>
          </a:xfrm>
        </p:grpSpPr>
        <p:pic>
          <p:nvPicPr>
            <p:cNvPr id="110615" name="Picture 23" descr="MOTOTRBO_Port_Disp_F"/>
            <p:cNvPicPr>
              <a:picLocks noChangeAspect="1" noChangeArrowheads="1"/>
            </p:cNvPicPr>
            <p:nvPr/>
          </p:nvPicPr>
          <p:blipFill>
            <a:blip r:embed="rId6" cstate="print">
              <a:clrChange>
                <a:clrFrom>
                  <a:srgbClr val="FFFFFE"/>
                </a:clrFrom>
                <a:clrTo>
                  <a:srgbClr val="FFFFFE">
                    <a:alpha val="0"/>
                  </a:srgbClr>
                </a:clrTo>
              </a:clrChange>
            </a:blip>
            <a:srcRect l="26569" r="29152"/>
            <a:stretch>
              <a:fillRect/>
            </a:stretch>
          </p:blipFill>
          <p:spPr bwMode="auto">
            <a:xfrm>
              <a:off x="215" y="1255"/>
              <a:ext cx="169" cy="569"/>
            </a:xfrm>
            <a:prstGeom prst="rect">
              <a:avLst/>
            </a:prstGeom>
            <a:noFill/>
            <a:effectLst>
              <a:glow rad="228600">
                <a:schemeClr val="accent3">
                  <a:satMod val="175000"/>
                  <a:alpha val="40000"/>
                </a:schemeClr>
              </a:glow>
            </a:effectLst>
          </p:spPr>
        </p:pic>
        <p:sp>
          <p:nvSpPr>
            <p:cNvPr id="105527" name="Rectangle 24"/>
            <p:cNvSpPr>
              <a:spLocks noChangeArrowheads="1"/>
            </p:cNvSpPr>
            <p:nvPr/>
          </p:nvSpPr>
          <p:spPr bwMode="auto">
            <a:xfrm>
              <a:off x="192" y="1776"/>
              <a:ext cx="192" cy="144"/>
            </a:xfrm>
            <a:prstGeom prst="rect">
              <a:avLst/>
            </a:prstGeom>
            <a:solidFill>
              <a:srgbClr val="FFCC00"/>
            </a:solidFill>
            <a:ln w="12700">
              <a:solidFill>
                <a:schemeClr val="tx1"/>
              </a:solidFill>
              <a:miter lim="800000"/>
              <a:headEnd type="none" w="sm" len="sm"/>
              <a:tailEnd type="none" w="sm" len="sm"/>
            </a:ln>
          </p:spPr>
          <p:txBody>
            <a:bodyPr wrap="none" anchor="ctr"/>
            <a:lstStyle/>
            <a:p>
              <a:pPr algn="ctr" eaLnBrk="0" hangingPunct="0"/>
              <a:r>
                <a:rPr lang="en-US" sz="900" b="1">
                  <a:solidFill>
                    <a:schemeClr val="bg1"/>
                  </a:solidFill>
                  <a:latin typeface="Calibri" pitchFamily="34" charset="0"/>
                </a:rPr>
                <a:t>C</a:t>
              </a:r>
            </a:p>
          </p:txBody>
        </p:sp>
      </p:grpSp>
      <p:sp>
        <p:nvSpPr>
          <p:cNvPr id="110617" name="AutoShape 25"/>
          <p:cNvSpPr>
            <a:spLocks noChangeArrowheads="1"/>
          </p:cNvSpPr>
          <p:nvPr/>
        </p:nvSpPr>
        <p:spPr bwMode="auto">
          <a:xfrm>
            <a:off x="1066800" y="1371600"/>
            <a:ext cx="533400" cy="457200"/>
          </a:xfrm>
          <a:prstGeom prst="irregularSeal1">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defRPr/>
            </a:pPr>
            <a:endParaRPr lang="tr-TR"/>
          </a:p>
        </p:txBody>
      </p:sp>
      <p:grpSp>
        <p:nvGrpSpPr>
          <p:cNvPr id="5" name="Group 26"/>
          <p:cNvGrpSpPr>
            <a:grpSpLocks/>
          </p:cNvGrpSpPr>
          <p:nvPr/>
        </p:nvGrpSpPr>
        <p:grpSpPr bwMode="auto">
          <a:xfrm>
            <a:off x="2209800" y="1600200"/>
            <a:ext cx="304800" cy="1055688"/>
            <a:chOff x="192" y="1255"/>
            <a:chExt cx="192" cy="665"/>
          </a:xfrm>
        </p:grpSpPr>
        <p:pic>
          <p:nvPicPr>
            <p:cNvPr id="110619" name="Picture 27" descr="MOTOTRBO_Port_Disp_F"/>
            <p:cNvPicPr>
              <a:picLocks noChangeAspect="1" noChangeArrowheads="1"/>
            </p:cNvPicPr>
            <p:nvPr/>
          </p:nvPicPr>
          <p:blipFill>
            <a:blip r:embed="rId6" cstate="print">
              <a:clrChange>
                <a:clrFrom>
                  <a:srgbClr val="FFFFFE"/>
                </a:clrFrom>
                <a:clrTo>
                  <a:srgbClr val="FFFFFE">
                    <a:alpha val="0"/>
                  </a:srgbClr>
                </a:clrTo>
              </a:clrChange>
            </a:blip>
            <a:srcRect l="26569" r="29152"/>
            <a:stretch>
              <a:fillRect/>
            </a:stretch>
          </p:blipFill>
          <p:spPr bwMode="auto">
            <a:xfrm>
              <a:off x="215" y="1255"/>
              <a:ext cx="169" cy="569"/>
            </a:xfrm>
            <a:prstGeom prst="rect">
              <a:avLst/>
            </a:prstGeom>
            <a:noFill/>
            <a:effectLst>
              <a:glow rad="228600">
                <a:schemeClr val="accent3">
                  <a:satMod val="175000"/>
                  <a:alpha val="40000"/>
                </a:schemeClr>
              </a:glow>
            </a:effectLst>
          </p:spPr>
        </p:pic>
        <p:sp>
          <p:nvSpPr>
            <p:cNvPr id="105525" name="Rectangle 28"/>
            <p:cNvSpPr>
              <a:spLocks noChangeArrowheads="1"/>
            </p:cNvSpPr>
            <p:nvPr/>
          </p:nvSpPr>
          <p:spPr bwMode="auto">
            <a:xfrm>
              <a:off x="192" y="1776"/>
              <a:ext cx="192" cy="144"/>
            </a:xfrm>
            <a:prstGeom prst="rect">
              <a:avLst/>
            </a:prstGeom>
            <a:solidFill>
              <a:srgbClr val="33CCCC"/>
            </a:solidFill>
            <a:ln w="12700">
              <a:solidFill>
                <a:schemeClr val="tx1"/>
              </a:solidFill>
              <a:miter lim="800000"/>
              <a:headEnd type="none" w="sm" len="sm"/>
              <a:tailEnd type="none" w="sm" len="sm"/>
            </a:ln>
          </p:spPr>
          <p:txBody>
            <a:bodyPr wrap="none" anchor="ctr"/>
            <a:lstStyle/>
            <a:p>
              <a:pPr algn="ctr" eaLnBrk="0" hangingPunct="0"/>
              <a:r>
                <a:rPr lang="en-US" sz="900" b="1">
                  <a:solidFill>
                    <a:schemeClr val="bg1"/>
                  </a:solidFill>
                  <a:latin typeface="Calibri" pitchFamily="34" charset="0"/>
                </a:rPr>
                <a:t>B</a:t>
              </a:r>
            </a:p>
          </p:txBody>
        </p:sp>
      </p:grpSp>
      <p:grpSp>
        <p:nvGrpSpPr>
          <p:cNvPr id="6" name="Group 29"/>
          <p:cNvGrpSpPr>
            <a:grpSpLocks/>
          </p:cNvGrpSpPr>
          <p:nvPr/>
        </p:nvGrpSpPr>
        <p:grpSpPr bwMode="auto">
          <a:xfrm>
            <a:off x="2514600" y="1600200"/>
            <a:ext cx="304800" cy="1055688"/>
            <a:chOff x="192" y="1255"/>
            <a:chExt cx="192" cy="665"/>
          </a:xfrm>
        </p:grpSpPr>
        <p:pic>
          <p:nvPicPr>
            <p:cNvPr id="110622" name="Picture 30" descr="MOTOTRBO_Port_Disp_F"/>
            <p:cNvPicPr>
              <a:picLocks noChangeAspect="1" noChangeArrowheads="1"/>
            </p:cNvPicPr>
            <p:nvPr/>
          </p:nvPicPr>
          <p:blipFill>
            <a:blip r:embed="rId6" cstate="print">
              <a:clrChange>
                <a:clrFrom>
                  <a:srgbClr val="FFFFFE"/>
                </a:clrFrom>
                <a:clrTo>
                  <a:srgbClr val="FFFFFE">
                    <a:alpha val="0"/>
                  </a:srgbClr>
                </a:clrTo>
              </a:clrChange>
            </a:blip>
            <a:srcRect l="26569" r="29152"/>
            <a:stretch>
              <a:fillRect/>
            </a:stretch>
          </p:blipFill>
          <p:spPr bwMode="auto">
            <a:xfrm>
              <a:off x="215" y="1255"/>
              <a:ext cx="169" cy="569"/>
            </a:xfrm>
            <a:prstGeom prst="rect">
              <a:avLst/>
            </a:prstGeom>
            <a:noFill/>
            <a:effectLst>
              <a:glow rad="228600">
                <a:schemeClr val="accent3">
                  <a:satMod val="175000"/>
                  <a:alpha val="40000"/>
                </a:schemeClr>
              </a:glow>
            </a:effectLst>
          </p:spPr>
        </p:pic>
        <p:sp>
          <p:nvSpPr>
            <p:cNvPr id="105523" name="Rectangle 31"/>
            <p:cNvSpPr>
              <a:spLocks noChangeArrowheads="1"/>
            </p:cNvSpPr>
            <p:nvPr/>
          </p:nvSpPr>
          <p:spPr bwMode="auto">
            <a:xfrm>
              <a:off x="192" y="1776"/>
              <a:ext cx="192" cy="144"/>
            </a:xfrm>
            <a:prstGeom prst="rect">
              <a:avLst/>
            </a:prstGeom>
            <a:solidFill>
              <a:srgbClr val="FFCC00"/>
            </a:solidFill>
            <a:ln w="12700">
              <a:solidFill>
                <a:schemeClr val="tx1"/>
              </a:solidFill>
              <a:miter lim="800000"/>
              <a:headEnd type="none" w="sm" len="sm"/>
              <a:tailEnd type="none" w="sm" len="sm"/>
            </a:ln>
          </p:spPr>
          <p:txBody>
            <a:bodyPr wrap="none" anchor="ctr"/>
            <a:lstStyle/>
            <a:p>
              <a:pPr algn="ctr" eaLnBrk="0" hangingPunct="0"/>
              <a:r>
                <a:rPr lang="en-US" sz="900" b="1">
                  <a:solidFill>
                    <a:schemeClr val="bg1"/>
                  </a:solidFill>
                  <a:latin typeface="Calibri" pitchFamily="34" charset="0"/>
                </a:rPr>
                <a:t>C</a:t>
              </a:r>
            </a:p>
          </p:txBody>
        </p:sp>
      </p:grpSp>
      <p:sp>
        <p:nvSpPr>
          <p:cNvPr id="110624" name="AutoShape 32"/>
          <p:cNvSpPr>
            <a:spLocks noChangeArrowheads="1"/>
          </p:cNvSpPr>
          <p:nvPr/>
        </p:nvSpPr>
        <p:spPr bwMode="auto">
          <a:xfrm>
            <a:off x="2133600" y="1371600"/>
            <a:ext cx="533400" cy="457200"/>
          </a:xfrm>
          <a:prstGeom prst="irregularSeal1">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defRPr/>
            </a:pPr>
            <a:endParaRPr lang="tr-TR"/>
          </a:p>
        </p:txBody>
      </p:sp>
      <p:grpSp>
        <p:nvGrpSpPr>
          <p:cNvPr id="7" name="Group 33"/>
          <p:cNvGrpSpPr>
            <a:grpSpLocks/>
          </p:cNvGrpSpPr>
          <p:nvPr/>
        </p:nvGrpSpPr>
        <p:grpSpPr bwMode="auto">
          <a:xfrm>
            <a:off x="5867400" y="1600200"/>
            <a:ext cx="304800" cy="1055688"/>
            <a:chOff x="192" y="1255"/>
            <a:chExt cx="192" cy="665"/>
          </a:xfrm>
        </p:grpSpPr>
        <p:pic>
          <p:nvPicPr>
            <p:cNvPr id="110626" name="Picture 34" descr="MOTOTRBO_Port_Disp_F"/>
            <p:cNvPicPr>
              <a:picLocks noChangeAspect="1" noChangeArrowheads="1"/>
            </p:cNvPicPr>
            <p:nvPr/>
          </p:nvPicPr>
          <p:blipFill>
            <a:blip r:embed="rId6" cstate="print">
              <a:clrChange>
                <a:clrFrom>
                  <a:srgbClr val="FFFFFE"/>
                </a:clrFrom>
                <a:clrTo>
                  <a:srgbClr val="FFFFFE">
                    <a:alpha val="0"/>
                  </a:srgbClr>
                </a:clrTo>
              </a:clrChange>
            </a:blip>
            <a:srcRect l="26569" r="29152"/>
            <a:stretch>
              <a:fillRect/>
            </a:stretch>
          </p:blipFill>
          <p:spPr bwMode="auto">
            <a:xfrm>
              <a:off x="215" y="1255"/>
              <a:ext cx="169" cy="569"/>
            </a:xfrm>
            <a:prstGeom prst="rect">
              <a:avLst/>
            </a:prstGeom>
            <a:noFill/>
            <a:effectLst>
              <a:glow rad="228600">
                <a:schemeClr val="accent3">
                  <a:satMod val="175000"/>
                  <a:alpha val="40000"/>
                </a:schemeClr>
              </a:glow>
            </a:effectLst>
          </p:spPr>
        </p:pic>
        <p:sp>
          <p:nvSpPr>
            <p:cNvPr id="105521" name="Rectangle 35"/>
            <p:cNvSpPr>
              <a:spLocks noChangeArrowheads="1"/>
            </p:cNvSpPr>
            <p:nvPr/>
          </p:nvSpPr>
          <p:spPr bwMode="auto">
            <a:xfrm>
              <a:off x="192" y="1776"/>
              <a:ext cx="192" cy="144"/>
            </a:xfrm>
            <a:prstGeom prst="rect">
              <a:avLst/>
            </a:prstGeom>
            <a:solidFill>
              <a:srgbClr val="FFCC00"/>
            </a:solidFill>
            <a:ln w="12700">
              <a:solidFill>
                <a:schemeClr val="tx1"/>
              </a:solidFill>
              <a:miter lim="800000"/>
              <a:headEnd type="none" w="sm" len="sm"/>
              <a:tailEnd type="none" w="sm" len="sm"/>
            </a:ln>
          </p:spPr>
          <p:txBody>
            <a:bodyPr wrap="none" anchor="ctr"/>
            <a:lstStyle/>
            <a:p>
              <a:pPr algn="ctr" eaLnBrk="0" hangingPunct="0"/>
              <a:r>
                <a:rPr lang="en-US" sz="900" b="1">
                  <a:solidFill>
                    <a:schemeClr val="bg1"/>
                  </a:solidFill>
                  <a:latin typeface="Calibri" pitchFamily="34" charset="0"/>
                </a:rPr>
                <a:t>C</a:t>
              </a:r>
            </a:p>
          </p:txBody>
        </p:sp>
      </p:grpSp>
      <p:grpSp>
        <p:nvGrpSpPr>
          <p:cNvPr id="8" name="Group 36"/>
          <p:cNvGrpSpPr>
            <a:grpSpLocks/>
          </p:cNvGrpSpPr>
          <p:nvPr/>
        </p:nvGrpSpPr>
        <p:grpSpPr bwMode="auto">
          <a:xfrm>
            <a:off x="6172200" y="1600200"/>
            <a:ext cx="304800" cy="1055688"/>
            <a:chOff x="192" y="1255"/>
            <a:chExt cx="192" cy="665"/>
          </a:xfrm>
        </p:grpSpPr>
        <p:pic>
          <p:nvPicPr>
            <p:cNvPr id="110629" name="Picture 37" descr="MOTOTRBO_Port_Disp_F"/>
            <p:cNvPicPr>
              <a:picLocks noChangeAspect="1" noChangeArrowheads="1"/>
            </p:cNvPicPr>
            <p:nvPr/>
          </p:nvPicPr>
          <p:blipFill>
            <a:blip r:embed="rId6" cstate="print">
              <a:clrChange>
                <a:clrFrom>
                  <a:srgbClr val="FFFFFE"/>
                </a:clrFrom>
                <a:clrTo>
                  <a:srgbClr val="FFFFFE">
                    <a:alpha val="0"/>
                  </a:srgbClr>
                </a:clrTo>
              </a:clrChange>
            </a:blip>
            <a:srcRect l="26569" r="29152"/>
            <a:stretch>
              <a:fillRect/>
            </a:stretch>
          </p:blipFill>
          <p:spPr bwMode="auto">
            <a:xfrm>
              <a:off x="215" y="1255"/>
              <a:ext cx="169" cy="569"/>
            </a:xfrm>
            <a:prstGeom prst="rect">
              <a:avLst/>
            </a:prstGeom>
            <a:noFill/>
            <a:effectLst>
              <a:glow rad="228600">
                <a:schemeClr val="accent3">
                  <a:satMod val="175000"/>
                  <a:alpha val="40000"/>
                </a:schemeClr>
              </a:glow>
            </a:effectLst>
          </p:spPr>
        </p:pic>
        <p:sp>
          <p:nvSpPr>
            <p:cNvPr id="105519" name="Rectangle 38"/>
            <p:cNvSpPr>
              <a:spLocks noChangeArrowheads="1"/>
            </p:cNvSpPr>
            <p:nvPr/>
          </p:nvSpPr>
          <p:spPr bwMode="auto">
            <a:xfrm>
              <a:off x="192" y="1776"/>
              <a:ext cx="192" cy="144"/>
            </a:xfrm>
            <a:prstGeom prst="rect">
              <a:avLst/>
            </a:prstGeom>
            <a:solidFill>
              <a:srgbClr val="99CC00"/>
            </a:solidFill>
            <a:ln w="12700">
              <a:solidFill>
                <a:schemeClr val="tx1"/>
              </a:solidFill>
              <a:miter lim="800000"/>
              <a:headEnd type="none" w="sm" len="sm"/>
              <a:tailEnd type="none" w="sm" len="sm"/>
            </a:ln>
          </p:spPr>
          <p:txBody>
            <a:bodyPr wrap="none" anchor="ctr"/>
            <a:lstStyle/>
            <a:p>
              <a:pPr algn="ctr" eaLnBrk="0" hangingPunct="0"/>
              <a:r>
                <a:rPr lang="en-US" sz="900" b="1">
                  <a:solidFill>
                    <a:schemeClr val="bg1"/>
                  </a:solidFill>
                  <a:latin typeface="Calibri" pitchFamily="34" charset="0"/>
                </a:rPr>
                <a:t>A</a:t>
              </a:r>
            </a:p>
          </p:txBody>
        </p:sp>
      </p:grpSp>
      <p:sp>
        <p:nvSpPr>
          <p:cNvPr id="110631" name="AutoShape 39"/>
          <p:cNvSpPr>
            <a:spLocks noChangeArrowheads="1"/>
          </p:cNvSpPr>
          <p:nvPr/>
        </p:nvSpPr>
        <p:spPr bwMode="auto">
          <a:xfrm>
            <a:off x="5791200" y="1447800"/>
            <a:ext cx="533400" cy="457200"/>
          </a:xfrm>
          <a:prstGeom prst="irregularSeal1">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defRPr/>
            </a:pPr>
            <a:endParaRPr lang="tr-TR"/>
          </a:p>
        </p:txBody>
      </p:sp>
      <p:grpSp>
        <p:nvGrpSpPr>
          <p:cNvPr id="9" name="Group 40"/>
          <p:cNvGrpSpPr>
            <a:grpSpLocks/>
          </p:cNvGrpSpPr>
          <p:nvPr/>
        </p:nvGrpSpPr>
        <p:grpSpPr bwMode="auto">
          <a:xfrm>
            <a:off x="6934200" y="1600200"/>
            <a:ext cx="304800" cy="1055688"/>
            <a:chOff x="192" y="1255"/>
            <a:chExt cx="192" cy="665"/>
          </a:xfrm>
        </p:grpSpPr>
        <p:pic>
          <p:nvPicPr>
            <p:cNvPr id="110633" name="Picture 41" descr="MOTOTRBO_Port_Disp_F"/>
            <p:cNvPicPr>
              <a:picLocks noChangeAspect="1" noChangeArrowheads="1"/>
            </p:cNvPicPr>
            <p:nvPr/>
          </p:nvPicPr>
          <p:blipFill>
            <a:blip r:embed="rId6" cstate="print">
              <a:clrChange>
                <a:clrFrom>
                  <a:srgbClr val="FFFFFE"/>
                </a:clrFrom>
                <a:clrTo>
                  <a:srgbClr val="FFFFFE">
                    <a:alpha val="0"/>
                  </a:srgbClr>
                </a:clrTo>
              </a:clrChange>
            </a:blip>
            <a:srcRect l="26569" r="29152"/>
            <a:stretch>
              <a:fillRect/>
            </a:stretch>
          </p:blipFill>
          <p:spPr bwMode="auto">
            <a:xfrm>
              <a:off x="215" y="1255"/>
              <a:ext cx="169" cy="569"/>
            </a:xfrm>
            <a:prstGeom prst="rect">
              <a:avLst/>
            </a:prstGeom>
            <a:noFill/>
            <a:effectLst>
              <a:glow rad="228600">
                <a:schemeClr val="accent3">
                  <a:satMod val="175000"/>
                  <a:alpha val="40000"/>
                </a:schemeClr>
              </a:glow>
            </a:effectLst>
          </p:spPr>
        </p:pic>
        <p:sp>
          <p:nvSpPr>
            <p:cNvPr id="105517" name="Rectangle 42"/>
            <p:cNvSpPr>
              <a:spLocks noChangeArrowheads="1"/>
            </p:cNvSpPr>
            <p:nvPr/>
          </p:nvSpPr>
          <p:spPr bwMode="auto">
            <a:xfrm>
              <a:off x="192" y="1776"/>
              <a:ext cx="192" cy="144"/>
            </a:xfrm>
            <a:prstGeom prst="rect">
              <a:avLst/>
            </a:prstGeom>
            <a:solidFill>
              <a:srgbClr val="99CC00"/>
            </a:solidFill>
            <a:ln w="12700">
              <a:solidFill>
                <a:schemeClr val="tx1"/>
              </a:solidFill>
              <a:miter lim="800000"/>
              <a:headEnd type="none" w="sm" len="sm"/>
              <a:tailEnd type="none" w="sm" len="sm"/>
            </a:ln>
          </p:spPr>
          <p:txBody>
            <a:bodyPr wrap="none" anchor="ctr"/>
            <a:lstStyle/>
            <a:p>
              <a:pPr algn="ctr" eaLnBrk="0" hangingPunct="0"/>
              <a:r>
                <a:rPr lang="en-US" sz="900" b="1">
                  <a:solidFill>
                    <a:schemeClr val="bg1"/>
                  </a:solidFill>
                  <a:latin typeface="Calibri" pitchFamily="34" charset="0"/>
                </a:rPr>
                <a:t>A</a:t>
              </a:r>
            </a:p>
          </p:txBody>
        </p:sp>
      </p:grpSp>
      <p:grpSp>
        <p:nvGrpSpPr>
          <p:cNvPr id="10" name="Group 43"/>
          <p:cNvGrpSpPr>
            <a:grpSpLocks/>
          </p:cNvGrpSpPr>
          <p:nvPr/>
        </p:nvGrpSpPr>
        <p:grpSpPr bwMode="auto">
          <a:xfrm>
            <a:off x="7239000" y="1600200"/>
            <a:ext cx="304800" cy="1055688"/>
            <a:chOff x="192" y="1255"/>
            <a:chExt cx="192" cy="665"/>
          </a:xfrm>
        </p:grpSpPr>
        <p:pic>
          <p:nvPicPr>
            <p:cNvPr id="110636" name="Picture 44" descr="MOTOTRBO_Port_Disp_F"/>
            <p:cNvPicPr>
              <a:picLocks noChangeAspect="1" noChangeArrowheads="1"/>
            </p:cNvPicPr>
            <p:nvPr/>
          </p:nvPicPr>
          <p:blipFill>
            <a:blip r:embed="rId6" cstate="print">
              <a:clrChange>
                <a:clrFrom>
                  <a:srgbClr val="FFFFFE"/>
                </a:clrFrom>
                <a:clrTo>
                  <a:srgbClr val="FFFFFE">
                    <a:alpha val="0"/>
                  </a:srgbClr>
                </a:clrTo>
              </a:clrChange>
            </a:blip>
            <a:srcRect l="26569" r="29152"/>
            <a:stretch>
              <a:fillRect/>
            </a:stretch>
          </p:blipFill>
          <p:spPr bwMode="auto">
            <a:xfrm>
              <a:off x="215" y="1255"/>
              <a:ext cx="169" cy="569"/>
            </a:xfrm>
            <a:prstGeom prst="rect">
              <a:avLst/>
            </a:prstGeom>
            <a:noFill/>
            <a:effectLst>
              <a:glow rad="228600">
                <a:schemeClr val="accent3">
                  <a:satMod val="175000"/>
                  <a:alpha val="40000"/>
                </a:schemeClr>
              </a:glow>
            </a:effectLst>
          </p:spPr>
        </p:pic>
        <p:sp>
          <p:nvSpPr>
            <p:cNvPr id="105515" name="Rectangle 45"/>
            <p:cNvSpPr>
              <a:spLocks noChangeArrowheads="1"/>
            </p:cNvSpPr>
            <p:nvPr/>
          </p:nvSpPr>
          <p:spPr bwMode="auto">
            <a:xfrm>
              <a:off x="192" y="1776"/>
              <a:ext cx="192" cy="144"/>
            </a:xfrm>
            <a:prstGeom prst="rect">
              <a:avLst/>
            </a:prstGeom>
            <a:solidFill>
              <a:srgbClr val="33CCCC"/>
            </a:solidFill>
            <a:ln w="12700">
              <a:solidFill>
                <a:schemeClr val="tx1"/>
              </a:solidFill>
              <a:miter lim="800000"/>
              <a:headEnd type="none" w="sm" len="sm"/>
              <a:tailEnd type="none" w="sm" len="sm"/>
            </a:ln>
          </p:spPr>
          <p:txBody>
            <a:bodyPr wrap="none" anchor="ctr"/>
            <a:lstStyle/>
            <a:p>
              <a:pPr algn="ctr" eaLnBrk="0" hangingPunct="0"/>
              <a:r>
                <a:rPr lang="en-US" sz="900" b="1">
                  <a:solidFill>
                    <a:schemeClr val="bg1"/>
                  </a:solidFill>
                  <a:latin typeface="Calibri" pitchFamily="34" charset="0"/>
                </a:rPr>
                <a:t>B</a:t>
              </a:r>
            </a:p>
          </p:txBody>
        </p:sp>
      </p:grpSp>
      <p:grpSp>
        <p:nvGrpSpPr>
          <p:cNvPr id="11" name="Group 46"/>
          <p:cNvGrpSpPr>
            <a:grpSpLocks/>
          </p:cNvGrpSpPr>
          <p:nvPr/>
        </p:nvGrpSpPr>
        <p:grpSpPr bwMode="auto">
          <a:xfrm>
            <a:off x="7543800" y="1600200"/>
            <a:ext cx="304800" cy="1055688"/>
            <a:chOff x="192" y="1255"/>
            <a:chExt cx="192" cy="665"/>
          </a:xfrm>
        </p:grpSpPr>
        <p:pic>
          <p:nvPicPr>
            <p:cNvPr id="110639" name="Picture 47" descr="MOTOTRBO_Port_Disp_F"/>
            <p:cNvPicPr>
              <a:picLocks noChangeAspect="1" noChangeArrowheads="1"/>
            </p:cNvPicPr>
            <p:nvPr/>
          </p:nvPicPr>
          <p:blipFill>
            <a:blip r:embed="rId6" cstate="print">
              <a:clrChange>
                <a:clrFrom>
                  <a:srgbClr val="FFFFFE"/>
                </a:clrFrom>
                <a:clrTo>
                  <a:srgbClr val="FFFFFE">
                    <a:alpha val="0"/>
                  </a:srgbClr>
                </a:clrTo>
              </a:clrChange>
            </a:blip>
            <a:srcRect l="26569" r="29152"/>
            <a:stretch>
              <a:fillRect/>
            </a:stretch>
          </p:blipFill>
          <p:spPr bwMode="auto">
            <a:xfrm>
              <a:off x="215" y="1255"/>
              <a:ext cx="169" cy="569"/>
            </a:xfrm>
            <a:prstGeom prst="rect">
              <a:avLst/>
            </a:prstGeom>
            <a:noFill/>
            <a:effectLst>
              <a:glow rad="228600">
                <a:schemeClr val="accent3">
                  <a:satMod val="175000"/>
                  <a:alpha val="40000"/>
                </a:schemeClr>
              </a:glow>
            </a:effectLst>
          </p:spPr>
        </p:pic>
        <p:sp>
          <p:nvSpPr>
            <p:cNvPr id="105513" name="Rectangle 48"/>
            <p:cNvSpPr>
              <a:spLocks noChangeArrowheads="1"/>
            </p:cNvSpPr>
            <p:nvPr/>
          </p:nvSpPr>
          <p:spPr bwMode="auto">
            <a:xfrm>
              <a:off x="192" y="1776"/>
              <a:ext cx="192" cy="144"/>
            </a:xfrm>
            <a:prstGeom prst="rect">
              <a:avLst/>
            </a:prstGeom>
            <a:solidFill>
              <a:srgbClr val="FFCC00"/>
            </a:solidFill>
            <a:ln w="12700">
              <a:solidFill>
                <a:schemeClr val="tx1"/>
              </a:solidFill>
              <a:miter lim="800000"/>
              <a:headEnd type="none" w="sm" len="sm"/>
              <a:tailEnd type="none" w="sm" len="sm"/>
            </a:ln>
          </p:spPr>
          <p:txBody>
            <a:bodyPr wrap="none" anchor="ctr"/>
            <a:lstStyle/>
            <a:p>
              <a:pPr algn="ctr" eaLnBrk="0" hangingPunct="0"/>
              <a:r>
                <a:rPr lang="en-US" sz="900" b="1">
                  <a:solidFill>
                    <a:schemeClr val="bg1"/>
                  </a:solidFill>
                  <a:latin typeface="Calibri" pitchFamily="34" charset="0"/>
                </a:rPr>
                <a:t>TG C</a:t>
              </a:r>
            </a:p>
          </p:txBody>
        </p:sp>
      </p:grpSp>
      <p:sp>
        <p:nvSpPr>
          <p:cNvPr id="110641" name="Rectangle 49"/>
          <p:cNvSpPr>
            <a:spLocks noChangeArrowheads="1"/>
          </p:cNvSpPr>
          <p:nvPr/>
        </p:nvSpPr>
        <p:spPr bwMode="auto">
          <a:xfrm>
            <a:off x="3886200" y="4114800"/>
            <a:ext cx="1219200" cy="3810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lIns="72238" tIns="36119" rIns="72238" bIns="36119"/>
          <a:lstStyle/>
          <a:p>
            <a:pPr algn="ctr" fontAlgn="auto">
              <a:lnSpc>
                <a:spcPct val="120000"/>
              </a:lnSpc>
              <a:spcBef>
                <a:spcPts val="0"/>
              </a:spcBef>
              <a:spcAft>
                <a:spcPts val="0"/>
              </a:spcAft>
              <a:defRPr/>
            </a:pPr>
            <a:r>
              <a:rPr lang="en-US" b="1" i="1"/>
              <a:t>IP Switch</a:t>
            </a:r>
          </a:p>
        </p:txBody>
      </p:sp>
      <p:sp>
        <p:nvSpPr>
          <p:cNvPr id="105503" name="Freeform 50"/>
          <p:cNvSpPr>
            <a:spLocks/>
          </p:cNvSpPr>
          <p:nvPr/>
        </p:nvSpPr>
        <p:spPr bwMode="auto">
          <a:xfrm>
            <a:off x="2895600" y="3581400"/>
            <a:ext cx="1219200" cy="533400"/>
          </a:xfrm>
          <a:custGeom>
            <a:avLst/>
            <a:gdLst>
              <a:gd name="T0" fmla="*/ 0 w 768"/>
              <a:gd name="T1" fmla="*/ 0 h 336"/>
              <a:gd name="T2" fmla="*/ 1219200 w 768"/>
              <a:gd name="T3" fmla="*/ 0 h 336"/>
              <a:gd name="T4" fmla="*/ 1219200 w 768"/>
              <a:gd name="T5" fmla="*/ 533400 h 336"/>
              <a:gd name="T6" fmla="*/ 0 60000 65536"/>
              <a:gd name="T7" fmla="*/ 0 60000 65536"/>
              <a:gd name="T8" fmla="*/ 0 60000 65536"/>
              <a:gd name="T9" fmla="*/ 0 w 768"/>
              <a:gd name="T10" fmla="*/ 0 h 336"/>
              <a:gd name="T11" fmla="*/ 768 w 768"/>
              <a:gd name="T12" fmla="*/ 336 h 336"/>
            </a:gdLst>
            <a:ahLst/>
            <a:cxnLst>
              <a:cxn ang="T6">
                <a:pos x="T0" y="T1"/>
              </a:cxn>
              <a:cxn ang="T7">
                <a:pos x="T2" y="T3"/>
              </a:cxn>
              <a:cxn ang="T8">
                <a:pos x="T4" y="T5"/>
              </a:cxn>
            </a:cxnLst>
            <a:rect l="T9" t="T10" r="T11" b="T12"/>
            <a:pathLst>
              <a:path w="768" h="336">
                <a:moveTo>
                  <a:pt x="0" y="0"/>
                </a:moveTo>
                <a:lnTo>
                  <a:pt x="768" y="0"/>
                </a:lnTo>
                <a:lnTo>
                  <a:pt x="768" y="336"/>
                </a:lnTo>
              </a:path>
            </a:pathLst>
          </a:custGeom>
          <a:noFill/>
          <a:ln w="38100" cap="rnd" cmpd="sng">
            <a:solidFill>
              <a:schemeClr val="accent1"/>
            </a:solidFill>
            <a:prstDash val="solid"/>
            <a:round/>
            <a:headEnd type="none" w="med" len="med"/>
            <a:tailEnd type="none" w="med" len="med"/>
          </a:ln>
        </p:spPr>
        <p:txBody>
          <a:bodyPr/>
          <a:lstStyle/>
          <a:p>
            <a:endParaRPr lang="tr-TR"/>
          </a:p>
        </p:txBody>
      </p:sp>
      <p:sp>
        <p:nvSpPr>
          <p:cNvPr id="105504" name="Freeform 51"/>
          <p:cNvSpPr>
            <a:spLocks/>
          </p:cNvSpPr>
          <p:nvPr/>
        </p:nvSpPr>
        <p:spPr bwMode="auto">
          <a:xfrm>
            <a:off x="4876800" y="3581400"/>
            <a:ext cx="1295400" cy="533400"/>
          </a:xfrm>
          <a:custGeom>
            <a:avLst/>
            <a:gdLst>
              <a:gd name="T0" fmla="*/ 1295400 w 864"/>
              <a:gd name="T1" fmla="*/ 0 h 336"/>
              <a:gd name="T2" fmla="*/ 0 w 864"/>
              <a:gd name="T3" fmla="*/ 0 h 336"/>
              <a:gd name="T4" fmla="*/ 0 w 864"/>
              <a:gd name="T5" fmla="*/ 533400 h 336"/>
              <a:gd name="T6" fmla="*/ 0 60000 65536"/>
              <a:gd name="T7" fmla="*/ 0 60000 65536"/>
              <a:gd name="T8" fmla="*/ 0 60000 65536"/>
              <a:gd name="T9" fmla="*/ 0 w 864"/>
              <a:gd name="T10" fmla="*/ 0 h 336"/>
              <a:gd name="T11" fmla="*/ 864 w 864"/>
              <a:gd name="T12" fmla="*/ 336 h 336"/>
            </a:gdLst>
            <a:ahLst/>
            <a:cxnLst>
              <a:cxn ang="T6">
                <a:pos x="T0" y="T1"/>
              </a:cxn>
              <a:cxn ang="T7">
                <a:pos x="T2" y="T3"/>
              </a:cxn>
              <a:cxn ang="T8">
                <a:pos x="T4" y="T5"/>
              </a:cxn>
            </a:cxnLst>
            <a:rect l="T9" t="T10" r="T11" b="T12"/>
            <a:pathLst>
              <a:path w="864" h="336">
                <a:moveTo>
                  <a:pt x="864" y="0"/>
                </a:moveTo>
                <a:lnTo>
                  <a:pt x="0" y="0"/>
                </a:lnTo>
                <a:lnTo>
                  <a:pt x="0" y="336"/>
                </a:lnTo>
              </a:path>
            </a:pathLst>
          </a:custGeom>
          <a:noFill/>
          <a:ln w="38100" cap="rnd" cmpd="sng">
            <a:solidFill>
              <a:schemeClr val="accent1"/>
            </a:solidFill>
            <a:prstDash val="solid"/>
            <a:round/>
            <a:headEnd type="none" w="med" len="med"/>
            <a:tailEnd type="none" w="med" len="med"/>
          </a:ln>
        </p:spPr>
        <p:txBody>
          <a:bodyPr/>
          <a:lstStyle/>
          <a:p>
            <a:endParaRPr lang="tr-TR"/>
          </a:p>
        </p:txBody>
      </p:sp>
      <p:sp>
        <p:nvSpPr>
          <p:cNvPr id="110644" name="AutoShape 52"/>
          <p:cNvSpPr>
            <a:spLocks noChangeArrowheads="1"/>
          </p:cNvSpPr>
          <p:nvPr/>
        </p:nvSpPr>
        <p:spPr bwMode="auto">
          <a:xfrm>
            <a:off x="1066800" y="2590800"/>
            <a:ext cx="1066800" cy="609600"/>
          </a:xfrm>
          <a:prstGeom prst="roundRect">
            <a:avLst>
              <a:gd name="adj" fmla="val 16667"/>
            </a:avLst>
          </a:prstGeom>
          <a:noFill/>
          <a:ln w="22225">
            <a:solidFill>
              <a:srgbClr val="FF0000"/>
            </a:solidFill>
            <a:round/>
            <a:headEnd type="none" w="sm" len="sm"/>
            <a:tailEnd type="none" w="sm" len="sm"/>
          </a:ln>
        </p:spPr>
        <p:txBody>
          <a:bodyPr wrap="none" anchor="ctr"/>
          <a:lstStyle/>
          <a:p>
            <a:endParaRPr lang="tr-TR">
              <a:latin typeface="Calibri" pitchFamily="34" charset="0"/>
            </a:endParaRPr>
          </a:p>
        </p:txBody>
      </p:sp>
      <p:sp>
        <p:nvSpPr>
          <p:cNvPr id="110645" name="AutoShape 53"/>
          <p:cNvSpPr>
            <a:spLocks noChangeArrowheads="1"/>
          </p:cNvSpPr>
          <p:nvPr/>
        </p:nvSpPr>
        <p:spPr bwMode="auto">
          <a:xfrm>
            <a:off x="2133600" y="2590800"/>
            <a:ext cx="1066800" cy="609600"/>
          </a:xfrm>
          <a:prstGeom prst="roundRect">
            <a:avLst>
              <a:gd name="adj" fmla="val 16667"/>
            </a:avLst>
          </a:prstGeom>
          <a:noFill/>
          <a:ln w="22225">
            <a:solidFill>
              <a:srgbClr val="FF0000"/>
            </a:solidFill>
            <a:round/>
            <a:headEnd type="none" w="sm" len="sm"/>
            <a:tailEnd type="none" w="sm" len="sm"/>
          </a:ln>
        </p:spPr>
        <p:txBody>
          <a:bodyPr wrap="none" anchor="ctr"/>
          <a:lstStyle/>
          <a:p>
            <a:endParaRPr lang="tr-TR">
              <a:latin typeface="Calibri" pitchFamily="34" charset="0"/>
            </a:endParaRPr>
          </a:p>
        </p:txBody>
      </p:sp>
      <p:sp>
        <p:nvSpPr>
          <p:cNvPr id="110646" name="AutoShape 54"/>
          <p:cNvSpPr>
            <a:spLocks noChangeArrowheads="1"/>
          </p:cNvSpPr>
          <p:nvPr/>
        </p:nvSpPr>
        <p:spPr bwMode="auto">
          <a:xfrm>
            <a:off x="5791200" y="2590800"/>
            <a:ext cx="1066800" cy="609600"/>
          </a:xfrm>
          <a:prstGeom prst="roundRect">
            <a:avLst>
              <a:gd name="adj" fmla="val 16667"/>
            </a:avLst>
          </a:prstGeom>
          <a:noFill/>
          <a:ln w="22225">
            <a:solidFill>
              <a:srgbClr val="FF0000"/>
            </a:solidFill>
            <a:round/>
            <a:headEnd type="none" w="sm" len="sm"/>
            <a:tailEnd type="none" w="sm" len="sm"/>
          </a:ln>
        </p:spPr>
        <p:txBody>
          <a:bodyPr wrap="none" anchor="ctr"/>
          <a:lstStyle/>
          <a:p>
            <a:endParaRPr lang="tr-TR">
              <a:latin typeface="Calibri" pitchFamily="34" charset="0"/>
            </a:endParaRPr>
          </a:p>
        </p:txBody>
      </p:sp>
      <p:sp>
        <p:nvSpPr>
          <p:cNvPr id="110647" name="AutoShape 55"/>
          <p:cNvSpPr>
            <a:spLocks noChangeArrowheads="1"/>
          </p:cNvSpPr>
          <p:nvPr/>
        </p:nvSpPr>
        <p:spPr bwMode="auto">
          <a:xfrm>
            <a:off x="6858000" y="2590800"/>
            <a:ext cx="1066800" cy="609600"/>
          </a:xfrm>
          <a:prstGeom prst="roundRect">
            <a:avLst>
              <a:gd name="adj" fmla="val 16667"/>
            </a:avLst>
          </a:prstGeom>
          <a:noFill/>
          <a:ln w="22225">
            <a:solidFill>
              <a:srgbClr val="FF0000"/>
            </a:solidFill>
            <a:round/>
            <a:headEnd type="none" w="sm" len="sm"/>
            <a:tailEnd type="none" w="sm" len="sm"/>
          </a:ln>
        </p:spPr>
        <p:txBody>
          <a:bodyPr wrap="none" anchor="ctr"/>
          <a:lstStyle/>
          <a:p>
            <a:endParaRPr lang="tr-TR">
              <a:latin typeface="Calibri" pitchFamily="34" charset="0"/>
            </a:endParaRPr>
          </a:p>
        </p:txBody>
      </p:sp>
      <p:grpSp>
        <p:nvGrpSpPr>
          <p:cNvPr id="105509" name="Pentagon 166"/>
          <p:cNvGrpSpPr>
            <a:grpSpLocks/>
          </p:cNvGrpSpPr>
          <p:nvPr/>
        </p:nvGrpSpPr>
        <p:grpSpPr bwMode="auto">
          <a:xfrm>
            <a:off x="611188" y="381000"/>
            <a:ext cx="7848600" cy="647700"/>
            <a:chOff x="-390144" y="2322576"/>
            <a:chExt cx="11131296" cy="902208"/>
          </a:xfrm>
        </p:grpSpPr>
        <p:pic>
          <p:nvPicPr>
            <p:cNvPr id="105510" name="Pentagon 166"/>
            <p:cNvPicPr>
              <a:picLocks noChangeArrowheads="1"/>
            </p:cNvPicPr>
            <p:nvPr/>
          </p:nvPicPr>
          <p:blipFill>
            <a:blip r:embed="rId7"/>
            <a:srcRect/>
            <a:stretch>
              <a:fillRect/>
            </a:stretch>
          </p:blipFill>
          <p:spPr bwMode="auto">
            <a:xfrm>
              <a:off x="-390144" y="2322576"/>
              <a:ext cx="11131296" cy="902208"/>
            </a:xfrm>
            <a:prstGeom prst="rect">
              <a:avLst/>
            </a:prstGeom>
            <a:noFill/>
            <a:ln w="9525">
              <a:noFill/>
              <a:miter lim="800000"/>
              <a:headEnd/>
              <a:tailEnd/>
            </a:ln>
          </p:spPr>
        </p:pic>
        <p:sp>
          <p:nvSpPr>
            <p:cNvPr id="105511" name="Text Box 59"/>
            <p:cNvSpPr txBox="1">
              <a:spLocks noChangeArrowheads="1"/>
            </p:cNvSpPr>
            <p:nvPr/>
          </p:nvSpPr>
          <p:spPr bwMode="auto">
            <a:xfrm>
              <a:off x="-331833" y="2358224"/>
              <a:ext cx="10815915" cy="783331"/>
            </a:xfrm>
            <a:prstGeom prst="rect">
              <a:avLst/>
            </a:prstGeom>
            <a:noFill/>
            <a:ln w="9525">
              <a:noFill/>
              <a:miter lim="800000"/>
              <a:headEnd/>
              <a:tailEnd/>
            </a:ln>
          </p:spPr>
          <p:txBody>
            <a:bodyPr lIns="121944" tIns="60972" rIns="121944" bIns="60972"/>
            <a:lstStyle/>
            <a:p>
              <a:pPr marL="1882775" indent="-1882775" algn="ctr" defTabSz="1219200" eaLnBrk="0" hangingPunct="0"/>
              <a:r>
                <a:rPr lang="tr-TR" b="1">
                  <a:solidFill>
                    <a:schemeClr val="bg1"/>
                  </a:solidFill>
                  <a:latin typeface="Calibri" pitchFamily="34" charset="0"/>
                </a:rPr>
                <a:t>VE BÖYLE DEVAM EDER!</a:t>
              </a:r>
              <a:endParaRPr lang="en-US" b="1">
                <a:solidFill>
                  <a:schemeClr val="bg1"/>
                </a:solidFill>
                <a:latin typeface="Calibri" pitchFamily="34" charset="0"/>
              </a:endParaRPr>
            </a:p>
            <a:p>
              <a:pPr marL="1882775" indent="-1882775" algn="ctr" defTabSz="1219200" eaLnBrk="0" hangingPunct="0"/>
              <a:endParaRPr lang="de-DE" sz="3000" b="1">
                <a:solidFill>
                  <a:schemeClr val="bg1"/>
                </a:solidFill>
                <a:latin typeface="Calibri" pitchFamily="34" charset="0"/>
                <a:ea typeface="MS PGothic" pitchFamily="34" charset="-128"/>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17"/>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110644"/>
                                        </p:tgtEl>
                                      </p:cBhvr>
                                    </p:animEffect>
                                    <p:set>
                                      <p:cBhvr>
                                        <p:cTn id="9" dur="1" fill="hold">
                                          <p:stCondLst>
                                            <p:cond delay="499"/>
                                          </p:stCondLst>
                                        </p:cTn>
                                        <p:tgtEl>
                                          <p:spTgt spid="11064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0645"/>
                                        </p:tgtEl>
                                        <p:attrNameLst>
                                          <p:attrName>style.visibility</p:attrName>
                                        </p:attrNameLst>
                                      </p:cBhvr>
                                      <p:to>
                                        <p:strVal val="visible"/>
                                      </p:to>
                                    </p:set>
                                    <p:animEffect transition="in" filter="fade">
                                      <p:cBhvr>
                                        <p:cTn id="16" dur="500"/>
                                        <p:tgtEl>
                                          <p:spTgt spid="110645"/>
                                        </p:tgtEl>
                                      </p:cBhvr>
                                    </p:animEffec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0624"/>
                                        </p:tgtEl>
                                        <p:attrNameLst>
                                          <p:attrName>style.visibility</p:attrName>
                                        </p:attrNameLst>
                                      </p:cBhvr>
                                      <p:to>
                                        <p:strVal val="visible"/>
                                      </p:to>
                                    </p:set>
                                  </p:childTnLst>
                                </p:cTn>
                              </p:par>
                              <p:par>
                                <p:cTn id="28" presetID="10" presetClass="exit" presetSubtype="0" fill="hold" grpId="1" nodeType="withEffect">
                                  <p:stCondLst>
                                    <p:cond delay="0"/>
                                  </p:stCondLst>
                                  <p:childTnLst>
                                    <p:animEffect transition="out" filter="fade">
                                      <p:cBhvr>
                                        <p:cTn id="29" dur="500"/>
                                        <p:tgtEl>
                                          <p:spTgt spid="110645"/>
                                        </p:tgtEl>
                                      </p:cBhvr>
                                    </p:animEffect>
                                    <p:set>
                                      <p:cBhvr>
                                        <p:cTn id="30" dur="1" fill="hold">
                                          <p:stCondLst>
                                            <p:cond delay="499"/>
                                          </p:stCondLst>
                                        </p:cTn>
                                        <p:tgtEl>
                                          <p:spTgt spid="1106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10646"/>
                                        </p:tgtEl>
                                        <p:attrNameLst>
                                          <p:attrName>style.visibility</p:attrName>
                                        </p:attrNameLst>
                                      </p:cBhvr>
                                      <p:to>
                                        <p:strVal val="visible"/>
                                      </p:to>
                                    </p:set>
                                    <p:animEffect transition="in" filter="fade">
                                      <p:cBhvr>
                                        <p:cTn id="37" dur="500"/>
                                        <p:tgtEl>
                                          <p:spTgt spid="110646"/>
                                        </p:tgtEl>
                                      </p:cBhvr>
                                    </p:animEffec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106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2"/>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0631"/>
                                        </p:tgtEl>
                                        <p:attrNameLst>
                                          <p:attrName>style.visibility</p:attrName>
                                        </p:attrNameLst>
                                      </p:cBhvr>
                                      <p:to>
                                        <p:strVal val="visible"/>
                                      </p:to>
                                    </p:set>
                                  </p:childTnLst>
                                </p:cTn>
                              </p:par>
                              <p:par>
                                <p:cTn id="55" presetID="10" presetClass="exit" presetSubtype="0" fill="hold" grpId="1" nodeType="withEffect">
                                  <p:stCondLst>
                                    <p:cond delay="0"/>
                                  </p:stCondLst>
                                  <p:childTnLst>
                                    <p:animEffect transition="out" filter="fade">
                                      <p:cBhvr>
                                        <p:cTn id="56" dur="500"/>
                                        <p:tgtEl>
                                          <p:spTgt spid="110646"/>
                                        </p:tgtEl>
                                      </p:cBhvr>
                                    </p:animEffect>
                                    <p:set>
                                      <p:cBhvr>
                                        <p:cTn id="57" dur="1" fill="hold">
                                          <p:stCondLst>
                                            <p:cond delay="499"/>
                                          </p:stCondLst>
                                        </p:cTn>
                                        <p:tgtEl>
                                          <p:spTgt spid="11064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8"/>
                                        </p:tgtEl>
                                        <p:attrNameLst>
                                          <p:attrName>style.visibility</p:attrName>
                                        </p:attrNameLst>
                                      </p:cBhvr>
                                      <p:to>
                                        <p:strVal val="hidden"/>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0" presetClass="entr" presetSubtype="0" fill="hold" grpId="0" nodeType="withEffect">
                                  <p:stCondLst>
                                    <p:cond delay="0"/>
                                  </p:stCondLst>
                                  <p:childTnLst>
                                    <p:set>
                                      <p:cBhvr>
                                        <p:cTn id="66" dur="1" fill="hold">
                                          <p:stCondLst>
                                            <p:cond delay="0"/>
                                          </p:stCondLst>
                                        </p:cTn>
                                        <p:tgtEl>
                                          <p:spTgt spid="110647"/>
                                        </p:tgtEl>
                                        <p:attrNameLst>
                                          <p:attrName>style.visibility</p:attrName>
                                        </p:attrNameLst>
                                      </p:cBhvr>
                                      <p:to>
                                        <p:strVal val="visible"/>
                                      </p:to>
                                    </p:set>
                                    <p:animEffect transition="in" filter="fade">
                                      <p:cBhvr>
                                        <p:cTn id="67" dur="500"/>
                                        <p:tgtEl>
                                          <p:spTgt spid="11064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1062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1063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5"/>
                                        </p:tgtEl>
                                        <p:attrNameLst>
                                          <p:attrName>style.visibility</p:attrName>
                                        </p:attrNameLst>
                                      </p:cBhvr>
                                      <p:to>
                                        <p:strVal val="hidden"/>
                                      </p:to>
                                    </p:set>
                                  </p:childTnLst>
                                </p:cTn>
                              </p:par>
                            </p:childTnLst>
                          </p:cTn>
                        </p:par>
                        <p:par>
                          <p:cTn id="80" fill="hold">
                            <p:stCondLst>
                              <p:cond delay="0"/>
                            </p:stCondLst>
                            <p:childTnLst>
                              <p:par>
                                <p:cTn id="81" presetID="1" presetClass="entr" presetSubtype="0"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7" grpId="0" animBg="1"/>
      <p:bldP spid="110617" grpId="1" animBg="1"/>
      <p:bldP spid="110624" grpId="0" animBg="1"/>
      <p:bldP spid="110624" grpId="1" animBg="1"/>
      <p:bldP spid="110631" grpId="0" animBg="1"/>
      <p:bldP spid="110631" grpId="1" animBg="1"/>
      <p:bldP spid="110644" grpId="0" animBg="1"/>
      <p:bldP spid="110645" grpId="0" animBg="1"/>
      <p:bldP spid="110645" grpId="1" animBg="1"/>
      <p:bldP spid="110646" grpId="0" animBg="1"/>
      <p:bldP spid="110646" grpId="1" animBg="1"/>
      <p:bldP spid="11064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33400" y="1828800"/>
            <a:ext cx="2954337" cy="2481262"/>
          </a:xfrm>
          <a:prstGeom prst="rect">
            <a:avLst/>
          </a:prstGeom>
          <a:scene3d>
            <a:camera prst="isometricOffAxis2Left"/>
            <a:lightRig rig="threePt" dir="t"/>
          </a:scene3d>
        </p:spPr>
        <p:txBody>
          <a:bodyPr/>
          <a:lstStyle/>
          <a:p>
            <a:pPr marL="342900" indent="-342900" fontAlgn="auto">
              <a:spcBef>
                <a:spcPct val="20000"/>
              </a:spcBef>
              <a:spcAft>
                <a:spcPts val="0"/>
              </a:spcAft>
              <a:buFont typeface="Arial" pitchFamily="34" charset="0"/>
              <a:buChar char="•"/>
              <a:defRPr/>
            </a:pPr>
            <a:r>
              <a:rPr lang="en-US" sz="3200" b="1" dirty="0">
                <a:solidFill>
                  <a:srgbClr val="92D050"/>
                </a:solidFill>
                <a:latin typeface="+mj-lt"/>
                <a:cs typeface="+mn-cs"/>
              </a:rPr>
              <a:t>PTT ID</a:t>
            </a:r>
          </a:p>
          <a:p>
            <a:pPr marL="342900" indent="-342900" fontAlgn="auto">
              <a:spcBef>
                <a:spcPct val="20000"/>
              </a:spcBef>
              <a:spcAft>
                <a:spcPts val="0"/>
              </a:spcAft>
              <a:buFont typeface="Arial" pitchFamily="34" charset="0"/>
              <a:buChar char="•"/>
              <a:defRPr/>
            </a:pPr>
            <a:r>
              <a:rPr lang="tr-TR" sz="3200" b="1" dirty="0">
                <a:solidFill>
                  <a:srgbClr val="92D050"/>
                </a:solidFill>
                <a:latin typeface="+mj-lt"/>
                <a:cs typeface="+mn-cs"/>
              </a:rPr>
              <a:t>Çağrı Uyarısı</a:t>
            </a:r>
            <a:endParaRPr lang="en-US" sz="3200" b="1" dirty="0">
              <a:solidFill>
                <a:srgbClr val="92D050"/>
              </a:solidFill>
              <a:latin typeface="+mj-lt"/>
              <a:cs typeface="+mn-cs"/>
            </a:endParaRPr>
          </a:p>
          <a:p>
            <a:pPr marL="342900" indent="-342900" fontAlgn="auto">
              <a:spcBef>
                <a:spcPct val="20000"/>
              </a:spcBef>
              <a:spcAft>
                <a:spcPts val="0"/>
              </a:spcAft>
              <a:buFont typeface="Arial" pitchFamily="34" charset="0"/>
              <a:buChar char="•"/>
              <a:defRPr/>
            </a:pPr>
            <a:r>
              <a:rPr lang="tr-TR" sz="3200" b="1" dirty="0">
                <a:solidFill>
                  <a:srgbClr val="92D050"/>
                </a:solidFill>
                <a:latin typeface="+mj-lt"/>
                <a:cs typeface="+mn-cs"/>
              </a:rPr>
              <a:t>Özel Çağrı</a:t>
            </a:r>
            <a:endParaRPr lang="en-US" sz="3200" b="1" dirty="0">
              <a:solidFill>
                <a:srgbClr val="92D050"/>
              </a:solidFill>
              <a:latin typeface="+mj-lt"/>
              <a:cs typeface="+mn-cs"/>
            </a:endParaRPr>
          </a:p>
          <a:p>
            <a:pPr marL="342900" indent="-342900" fontAlgn="auto">
              <a:spcBef>
                <a:spcPct val="20000"/>
              </a:spcBef>
              <a:spcAft>
                <a:spcPts val="0"/>
              </a:spcAft>
              <a:buFont typeface="Arial" pitchFamily="34" charset="0"/>
              <a:buChar char="•"/>
              <a:defRPr/>
            </a:pPr>
            <a:r>
              <a:rPr lang="tr-TR" sz="3200" b="1" dirty="0">
                <a:solidFill>
                  <a:srgbClr val="92D050"/>
                </a:solidFill>
                <a:latin typeface="+mj-lt"/>
                <a:cs typeface="+mn-cs"/>
              </a:rPr>
              <a:t>Şifreleme</a:t>
            </a:r>
            <a:endParaRPr lang="en-US" sz="3200" b="1" dirty="0">
              <a:solidFill>
                <a:srgbClr val="92D050"/>
              </a:solidFill>
              <a:latin typeface="+mj-lt"/>
              <a:cs typeface="+mn-cs"/>
            </a:endParaRPr>
          </a:p>
          <a:p>
            <a:pPr marL="342900" indent="-342900" fontAlgn="auto">
              <a:spcBef>
                <a:spcPct val="20000"/>
              </a:spcBef>
              <a:spcAft>
                <a:spcPts val="0"/>
              </a:spcAft>
              <a:defRPr/>
            </a:pPr>
            <a:endParaRPr lang="en-US" sz="3200" b="1" dirty="0">
              <a:solidFill>
                <a:srgbClr val="92D050"/>
              </a:solidFill>
              <a:latin typeface="+mj-lt"/>
              <a:cs typeface="+mn-cs"/>
            </a:endParaRPr>
          </a:p>
          <a:p>
            <a:pPr marL="342900" indent="-342900" fontAlgn="auto">
              <a:spcBef>
                <a:spcPct val="20000"/>
              </a:spcBef>
              <a:spcAft>
                <a:spcPts val="0"/>
              </a:spcAft>
              <a:defRPr/>
            </a:pPr>
            <a:endParaRPr lang="en-US" sz="3200" b="1" dirty="0">
              <a:solidFill>
                <a:srgbClr val="92D050"/>
              </a:solidFill>
              <a:latin typeface="+mj-lt"/>
              <a:cs typeface="+mn-cs"/>
            </a:endParaRPr>
          </a:p>
        </p:txBody>
      </p:sp>
      <p:sp>
        <p:nvSpPr>
          <p:cNvPr id="4" name="Rectangle 4"/>
          <p:cNvSpPr>
            <a:spLocks noChangeArrowheads="1"/>
          </p:cNvSpPr>
          <p:nvPr/>
        </p:nvSpPr>
        <p:spPr bwMode="auto">
          <a:xfrm>
            <a:off x="3733800" y="381000"/>
            <a:ext cx="4953000" cy="4648200"/>
          </a:xfrm>
          <a:prstGeom prst="rect">
            <a:avLst/>
          </a:prstGeom>
          <a:noFill/>
          <a:ln w="12700">
            <a:noFill/>
            <a:miter lim="800000"/>
            <a:headEnd/>
            <a:tailEnd/>
          </a:ln>
          <a:effectLst/>
          <a:scene3d>
            <a:camera prst="isometricOffAxis2Left"/>
            <a:lightRig rig="threePt" dir="t"/>
          </a:scene3d>
        </p:spPr>
        <p:txBody>
          <a:bodyPr lIns="90477" tIns="44444" rIns="90477" bIns="44444"/>
          <a:lstStyle/>
          <a:p>
            <a:pPr marL="342900" indent="-342900" fontAlgn="auto">
              <a:spcBef>
                <a:spcPct val="20000"/>
              </a:spcBef>
              <a:spcAft>
                <a:spcPts val="0"/>
              </a:spcAft>
              <a:buFontTx/>
              <a:buChar char="•"/>
              <a:defRPr/>
            </a:pPr>
            <a:r>
              <a:rPr lang="tr-TR" sz="3200" b="1" dirty="0">
                <a:solidFill>
                  <a:srgbClr val="92D050"/>
                </a:solidFill>
                <a:latin typeface="+mj-lt"/>
                <a:ea typeface="ＭＳ Ｐゴシック" charset="-128"/>
                <a:cs typeface="+mn-cs"/>
              </a:rPr>
              <a:t>Acil Çağrı </a:t>
            </a:r>
            <a:r>
              <a:rPr lang="en-US" sz="3200" b="1" dirty="0">
                <a:solidFill>
                  <a:srgbClr val="92D050"/>
                </a:solidFill>
                <a:latin typeface="+mj-lt"/>
                <a:ea typeface="ＭＳ Ｐゴシック" charset="-128"/>
                <a:cs typeface="+mn-cs"/>
              </a:rPr>
              <a:t>(</a:t>
            </a:r>
            <a:r>
              <a:rPr lang="tr-TR" sz="3200" b="1" dirty="0">
                <a:solidFill>
                  <a:srgbClr val="92D050"/>
                </a:solidFill>
                <a:latin typeface="+mj-lt"/>
                <a:ea typeface="ＭＳ Ｐゴシック" charset="-128"/>
                <a:cs typeface="+mn-cs"/>
              </a:rPr>
              <a:t>K</a:t>
            </a:r>
            <a:r>
              <a:rPr lang="en-US" sz="3200" b="1" dirty="0">
                <a:solidFill>
                  <a:srgbClr val="92D050"/>
                </a:solidFill>
                <a:latin typeface="+mj-lt"/>
                <a:ea typeface="ＭＳ Ｐゴシック" charset="-128"/>
                <a:cs typeface="+mn-cs"/>
              </a:rPr>
              <a:t>G </a:t>
            </a:r>
            <a:r>
              <a:rPr lang="tr-TR" sz="3200" b="1" dirty="0">
                <a:solidFill>
                  <a:srgbClr val="92D050"/>
                </a:solidFill>
                <a:latin typeface="+mj-lt"/>
                <a:ea typeface="ＭＳ Ｐゴシック" charset="-128"/>
                <a:cs typeface="+mn-cs"/>
              </a:rPr>
              <a:t>değişimi ile</a:t>
            </a:r>
            <a:r>
              <a:rPr lang="en-US" sz="3200" b="1" dirty="0">
                <a:solidFill>
                  <a:srgbClr val="92D050"/>
                </a:solidFill>
                <a:latin typeface="+mj-lt"/>
                <a:ea typeface="ＭＳ Ｐゴシック" charset="-128"/>
                <a:cs typeface="+mn-cs"/>
              </a:rPr>
              <a:t>)</a:t>
            </a:r>
          </a:p>
          <a:p>
            <a:pPr marL="342900" indent="-342900" fontAlgn="auto">
              <a:spcBef>
                <a:spcPct val="20000"/>
              </a:spcBef>
              <a:spcAft>
                <a:spcPts val="0"/>
              </a:spcAft>
              <a:buFontTx/>
              <a:buChar char="•"/>
              <a:defRPr/>
            </a:pPr>
            <a:r>
              <a:rPr lang="tr-TR" sz="3200" b="1" dirty="0">
                <a:solidFill>
                  <a:srgbClr val="92D050"/>
                </a:solidFill>
                <a:latin typeface="+mj-lt"/>
                <a:ea typeface="ＭＳ Ｐゴシック" charset="-128"/>
                <a:cs typeface="+mn-cs"/>
              </a:rPr>
              <a:t>Telsiz Kontrolü</a:t>
            </a:r>
            <a:endParaRPr lang="en-US" sz="3200" b="1" dirty="0">
              <a:solidFill>
                <a:srgbClr val="92D050"/>
              </a:solidFill>
              <a:latin typeface="+mj-lt"/>
              <a:ea typeface="ＭＳ Ｐゴシック" charset="-128"/>
            </a:endParaRPr>
          </a:p>
          <a:p>
            <a:pPr marL="342900" indent="-342900" fontAlgn="auto">
              <a:spcBef>
                <a:spcPct val="20000"/>
              </a:spcBef>
              <a:spcAft>
                <a:spcPts val="0"/>
              </a:spcAft>
              <a:buFontTx/>
              <a:buChar char="•"/>
              <a:defRPr/>
            </a:pPr>
            <a:r>
              <a:rPr lang="tr-TR" sz="3200" b="1" dirty="0">
                <a:solidFill>
                  <a:srgbClr val="92D050"/>
                </a:solidFill>
                <a:latin typeface="+mj-lt"/>
                <a:ea typeface="ＭＳ Ｐゴシック" charset="-128"/>
                <a:cs typeface="+mn-cs"/>
              </a:rPr>
              <a:t>Telsiz Kapatma</a:t>
            </a:r>
            <a:endParaRPr lang="en-US" sz="3200" b="1" dirty="0">
              <a:solidFill>
                <a:srgbClr val="92D050"/>
              </a:solidFill>
              <a:latin typeface="+mj-lt"/>
              <a:ea typeface="ＭＳ Ｐゴシック" charset="-128"/>
              <a:cs typeface="+mn-cs"/>
            </a:endParaRPr>
          </a:p>
          <a:p>
            <a:pPr marL="342900" indent="-342900" fontAlgn="auto">
              <a:spcBef>
                <a:spcPct val="20000"/>
              </a:spcBef>
              <a:spcAft>
                <a:spcPts val="0"/>
              </a:spcAft>
              <a:buFontTx/>
              <a:buChar char="•"/>
              <a:defRPr/>
            </a:pPr>
            <a:r>
              <a:rPr lang="tr-TR" sz="3200" b="1" dirty="0">
                <a:solidFill>
                  <a:srgbClr val="92D050"/>
                </a:solidFill>
                <a:latin typeface="+mj-lt"/>
                <a:ea typeface="ＭＳ Ｐゴシック" charset="-128"/>
              </a:rPr>
              <a:t>KG Tarama</a:t>
            </a:r>
            <a:endParaRPr lang="en-US" sz="3200" b="1" dirty="0">
              <a:solidFill>
                <a:srgbClr val="92D050"/>
              </a:solidFill>
              <a:latin typeface="+mj-lt"/>
              <a:ea typeface="ＭＳ Ｐゴシック" charset="-128"/>
              <a:cs typeface="+mn-cs"/>
            </a:endParaRPr>
          </a:p>
          <a:p>
            <a:pPr marL="342900" indent="-342900" fontAlgn="auto">
              <a:spcBef>
                <a:spcPct val="20000"/>
              </a:spcBef>
              <a:spcAft>
                <a:spcPts val="0"/>
              </a:spcAft>
              <a:buFontTx/>
              <a:buChar char="•"/>
              <a:defRPr/>
            </a:pPr>
            <a:r>
              <a:rPr lang="en-US" sz="3200" b="1" dirty="0">
                <a:solidFill>
                  <a:srgbClr val="92D050"/>
                </a:solidFill>
                <a:latin typeface="+mj-lt"/>
                <a:ea typeface="ＭＳ Ｐゴシック" charset="-128"/>
                <a:cs typeface="+mn-cs"/>
              </a:rPr>
              <a:t>All Call/S</a:t>
            </a:r>
            <a:r>
              <a:rPr lang="tr-TR" sz="3200" b="1" dirty="0">
                <a:solidFill>
                  <a:srgbClr val="92D050"/>
                </a:solidFill>
                <a:latin typeface="+mj-lt"/>
                <a:ea typeface="ＭＳ Ｐゴシック" charset="-128"/>
                <a:cs typeface="+mn-cs"/>
              </a:rPr>
              <a:t>i</a:t>
            </a:r>
            <a:r>
              <a:rPr lang="en-US" sz="3200" b="1" dirty="0">
                <a:solidFill>
                  <a:srgbClr val="92D050"/>
                </a:solidFill>
                <a:latin typeface="+mj-lt"/>
                <a:ea typeface="ＭＳ Ｐゴシック" charset="-128"/>
                <a:cs typeface="+mn-cs"/>
              </a:rPr>
              <a:t>stem </a:t>
            </a:r>
            <a:r>
              <a:rPr lang="tr-TR" sz="3200" b="1" dirty="0">
                <a:solidFill>
                  <a:srgbClr val="92D050"/>
                </a:solidFill>
                <a:latin typeface="+mj-lt"/>
                <a:ea typeface="ＭＳ Ｐゴシック" charset="-128"/>
                <a:cs typeface="+mn-cs"/>
              </a:rPr>
              <a:t>Çağrıları</a:t>
            </a:r>
            <a:endParaRPr lang="en-US" sz="3200" b="1" dirty="0">
              <a:solidFill>
                <a:srgbClr val="92D050"/>
              </a:solidFill>
              <a:latin typeface="+mj-lt"/>
              <a:ea typeface="ＭＳ Ｐゴシック" charset="-128"/>
              <a:cs typeface="+mn-cs"/>
            </a:endParaRPr>
          </a:p>
          <a:p>
            <a:pPr marL="742950" lvl="1" indent="-285750" fontAlgn="auto">
              <a:spcBef>
                <a:spcPct val="20000"/>
              </a:spcBef>
              <a:spcAft>
                <a:spcPts val="0"/>
              </a:spcAft>
              <a:buFontTx/>
              <a:buChar char="•"/>
              <a:defRPr/>
            </a:pPr>
            <a:endParaRPr lang="en-US" sz="3200" dirty="0">
              <a:solidFill>
                <a:srgbClr val="92D050"/>
              </a:solidFill>
              <a:latin typeface="+mj-lt"/>
              <a:ea typeface="ＭＳ Ｐゴシック" charset="-128"/>
              <a:cs typeface="+mn-cs"/>
            </a:endParaRPr>
          </a:p>
          <a:p>
            <a:pPr marL="342900" indent="-342900" fontAlgn="auto">
              <a:spcBef>
                <a:spcPct val="20000"/>
              </a:spcBef>
              <a:spcAft>
                <a:spcPts val="0"/>
              </a:spcAft>
              <a:defRPr/>
            </a:pPr>
            <a:endParaRPr lang="en-US" sz="3200" b="1" dirty="0">
              <a:solidFill>
                <a:srgbClr val="92D050"/>
              </a:solidFill>
              <a:latin typeface="+mj-lt"/>
              <a:ea typeface="ＭＳ Ｐゴシック" charset="-128"/>
              <a:cs typeface="+mn-cs"/>
            </a:endParaRPr>
          </a:p>
        </p:txBody>
      </p:sp>
      <p:sp>
        <p:nvSpPr>
          <p:cNvPr id="5" name="Rectangle 3"/>
          <p:cNvSpPr txBox="1">
            <a:spLocks noChangeArrowheads="1"/>
          </p:cNvSpPr>
          <p:nvPr/>
        </p:nvSpPr>
        <p:spPr>
          <a:xfrm>
            <a:off x="1066800" y="533400"/>
            <a:ext cx="2954337" cy="2481262"/>
          </a:xfrm>
          <a:prstGeom prst="rect">
            <a:avLst/>
          </a:prstGeom>
          <a:scene3d>
            <a:camera prst="isometricOffAxis2Left"/>
            <a:lightRig rig="threePt" dir="t"/>
          </a:scene3d>
        </p:spPr>
        <p:txBody>
          <a:bodyPr/>
          <a:lstStyle/>
          <a:p>
            <a:pPr marL="342900" indent="-342900" fontAlgn="auto">
              <a:lnSpc>
                <a:spcPct val="140000"/>
              </a:lnSpc>
              <a:spcBef>
                <a:spcPct val="20000"/>
              </a:spcBef>
              <a:spcAft>
                <a:spcPts val="0"/>
              </a:spcAft>
              <a:defRPr/>
            </a:pPr>
            <a:r>
              <a:rPr lang="tr-TR" sz="4800" b="1" dirty="0">
                <a:solidFill>
                  <a:srgbClr val="92D050"/>
                </a:solidFill>
                <a:latin typeface="+mj-lt"/>
                <a:cs typeface="+mn-cs"/>
              </a:rPr>
              <a:t>Ne var?</a:t>
            </a:r>
            <a:endParaRPr lang="en-US" sz="4800" b="1" dirty="0">
              <a:solidFill>
                <a:srgbClr val="92D050"/>
              </a:solidFill>
              <a:latin typeface="+mj-lt"/>
              <a:cs typeface="+mn-cs"/>
            </a:endParaRPr>
          </a:p>
          <a:p>
            <a:pPr marL="342900" indent="-342900" fontAlgn="auto">
              <a:spcBef>
                <a:spcPct val="20000"/>
              </a:spcBef>
              <a:spcAft>
                <a:spcPts val="0"/>
              </a:spcAft>
              <a:defRPr/>
            </a:pPr>
            <a:endParaRPr lang="en-US" sz="4800" b="1" dirty="0">
              <a:solidFill>
                <a:srgbClr val="92D050"/>
              </a:solidFill>
              <a:latin typeface="+mj-lt"/>
              <a:cs typeface="+mn-cs"/>
            </a:endParaRPr>
          </a:p>
          <a:p>
            <a:pPr marL="342900" indent="-342900" fontAlgn="auto">
              <a:spcBef>
                <a:spcPct val="20000"/>
              </a:spcBef>
              <a:spcAft>
                <a:spcPts val="0"/>
              </a:spcAft>
              <a:defRPr/>
            </a:pPr>
            <a:endParaRPr lang="en-US" sz="4800" b="1" dirty="0">
              <a:solidFill>
                <a:srgbClr val="92D050"/>
              </a:solidFill>
              <a:latin typeface="+mj-lt"/>
              <a:cs typeface="+mn-cs"/>
            </a:endParaRPr>
          </a:p>
        </p:txBody>
      </p:sp>
      <p:sp>
        <p:nvSpPr>
          <p:cNvPr id="6" name="Rectangle 4"/>
          <p:cNvSpPr>
            <a:spLocks noChangeArrowheads="1"/>
          </p:cNvSpPr>
          <p:nvPr/>
        </p:nvSpPr>
        <p:spPr bwMode="auto">
          <a:xfrm>
            <a:off x="3886200" y="4038600"/>
            <a:ext cx="4953000" cy="2590800"/>
          </a:xfrm>
          <a:prstGeom prst="rect">
            <a:avLst/>
          </a:prstGeom>
          <a:noFill/>
          <a:ln w="12700">
            <a:noFill/>
            <a:miter lim="800000"/>
            <a:headEnd/>
            <a:tailEnd/>
          </a:ln>
          <a:effectLst/>
          <a:scene3d>
            <a:camera prst="isometricOffAxis2Left"/>
            <a:lightRig rig="threePt" dir="t"/>
          </a:scene3d>
        </p:spPr>
        <p:txBody>
          <a:bodyPr lIns="90477" tIns="44444" rIns="90477" bIns="44444"/>
          <a:lstStyle/>
          <a:p>
            <a:pPr marL="342900" indent="-342900" fontAlgn="auto">
              <a:spcBef>
                <a:spcPct val="20000"/>
              </a:spcBef>
              <a:spcAft>
                <a:spcPts val="0"/>
              </a:spcAft>
              <a:buFontTx/>
              <a:buChar char="•"/>
              <a:defRPr/>
            </a:pPr>
            <a:r>
              <a:rPr lang="tr-TR" sz="3200" b="1" dirty="0">
                <a:solidFill>
                  <a:srgbClr val="FF0000"/>
                </a:solidFill>
                <a:latin typeface="+mj-lt"/>
                <a:ea typeface="ＭＳ Ｐゴシック" charset="-128"/>
                <a:cs typeface="+mn-cs"/>
              </a:rPr>
              <a:t>Kontrol Kanalı</a:t>
            </a:r>
          </a:p>
          <a:p>
            <a:pPr marL="342900" indent="-342900" fontAlgn="auto">
              <a:spcBef>
                <a:spcPct val="20000"/>
              </a:spcBef>
              <a:spcAft>
                <a:spcPts val="0"/>
              </a:spcAft>
              <a:buFontTx/>
              <a:buChar char="•"/>
              <a:defRPr/>
            </a:pPr>
            <a:r>
              <a:rPr lang="tr-TR" sz="3200" b="1" dirty="0">
                <a:solidFill>
                  <a:srgbClr val="FF0000"/>
                </a:solidFill>
                <a:latin typeface="+mj-lt"/>
                <a:ea typeface="ＭＳ Ｐゴシック" charset="-128"/>
                <a:cs typeface="+mn-cs"/>
              </a:rPr>
              <a:t>Öncelik</a:t>
            </a:r>
          </a:p>
          <a:p>
            <a:pPr marL="342900" indent="-342900" fontAlgn="auto">
              <a:spcBef>
                <a:spcPct val="20000"/>
              </a:spcBef>
              <a:spcAft>
                <a:spcPts val="0"/>
              </a:spcAft>
              <a:buFontTx/>
              <a:buChar char="•"/>
              <a:defRPr/>
            </a:pPr>
            <a:r>
              <a:rPr lang="tr-TR" sz="3200" b="1" dirty="0">
                <a:solidFill>
                  <a:srgbClr val="FF0000"/>
                </a:solidFill>
                <a:latin typeface="+mj-lt"/>
                <a:ea typeface="ＭＳ Ｐゴシック" charset="-128"/>
                <a:cs typeface="+mn-cs"/>
              </a:rPr>
              <a:t>Sıraya Koyma</a:t>
            </a:r>
          </a:p>
          <a:p>
            <a:pPr marL="742950" lvl="1" indent="-285750" fontAlgn="auto">
              <a:spcBef>
                <a:spcPct val="20000"/>
              </a:spcBef>
              <a:spcAft>
                <a:spcPts val="0"/>
              </a:spcAft>
              <a:defRPr/>
            </a:pPr>
            <a:endParaRPr lang="en-US" sz="3200" dirty="0">
              <a:solidFill>
                <a:srgbClr val="FF0000"/>
              </a:solidFill>
              <a:latin typeface="+mj-lt"/>
              <a:ea typeface="ＭＳ Ｐゴシック" charset="-128"/>
              <a:cs typeface="+mn-cs"/>
            </a:endParaRPr>
          </a:p>
          <a:p>
            <a:pPr marL="342900" indent="-342900" fontAlgn="auto">
              <a:spcBef>
                <a:spcPct val="20000"/>
              </a:spcBef>
              <a:spcAft>
                <a:spcPts val="0"/>
              </a:spcAft>
              <a:defRPr/>
            </a:pPr>
            <a:endParaRPr lang="en-US" sz="3200" b="1" dirty="0">
              <a:solidFill>
                <a:srgbClr val="FF0000"/>
              </a:solidFill>
              <a:latin typeface="+mj-lt"/>
              <a:ea typeface="ＭＳ Ｐゴシック" charset="-128"/>
              <a:cs typeface="+mn-cs"/>
            </a:endParaRPr>
          </a:p>
        </p:txBody>
      </p:sp>
      <p:sp>
        <p:nvSpPr>
          <p:cNvPr id="7" name="Rectangle 3"/>
          <p:cNvSpPr txBox="1">
            <a:spLocks noChangeArrowheads="1"/>
          </p:cNvSpPr>
          <p:nvPr/>
        </p:nvSpPr>
        <p:spPr>
          <a:xfrm>
            <a:off x="779463" y="4724400"/>
            <a:ext cx="2954337" cy="1262062"/>
          </a:xfrm>
          <a:prstGeom prst="rect">
            <a:avLst/>
          </a:prstGeom>
          <a:scene3d>
            <a:camera prst="isometricOffAxis2Left"/>
            <a:lightRig rig="threePt" dir="t"/>
          </a:scene3d>
        </p:spPr>
        <p:txBody>
          <a:bodyPr/>
          <a:lstStyle/>
          <a:p>
            <a:pPr marL="342900" indent="-342900" fontAlgn="auto">
              <a:lnSpc>
                <a:spcPct val="140000"/>
              </a:lnSpc>
              <a:spcBef>
                <a:spcPct val="20000"/>
              </a:spcBef>
              <a:spcAft>
                <a:spcPts val="0"/>
              </a:spcAft>
              <a:defRPr/>
            </a:pPr>
            <a:r>
              <a:rPr lang="tr-TR" sz="4800" b="1" dirty="0">
                <a:solidFill>
                  <a:srgbClr val="FF0000"/>
                </a:solidFill>
                <a:latin typeface="+mj-lt"/>
                <a:cs typeface="+mn-cs"/>
              </a:rPr>
              <a:t>Ne yok?</a:t>
            </a:r>
            <a:endParaRPr lang="en-US" sz="4800" b="1" dirty="0">
              <a:solidFill>
                <a:srgbClr val="FF0000"/>
              </a:solidFill>
              <a:latin typeface="+mj-lt"/>
              <a:cs typeface="+mn-cs"/>
            </a:endParaRPr>
          </a:p>
          <a:p>
            <a:pPr marL="342900" indent="-342900" fontAlgn="auto">
              <a:spcBef>
                <a:spcPct val="20000"/>
              </a:spcBef>
              <a:spcAft>
                <a:spcPts val="0"/>
              </a:spcAft>
              <a:defRPr/>
            </a:pPr>
            <a:endParaRPr lang="en-US" sz="4800" b="1" dirty="0">
              <a:solidFill>
                <a:srgbClr val="FF0000"/>
              </a:solidFill>
              <a:latin typeface="+mj-lt"/>
              <a:cs typeface="+mn-cs"/>
            </a:endParaRPr>
          </a:p>
          <a:p>
            <a:pPr marL="342900" indent="-342900" fontAlgn="auto">
              <a:spcBef>
                <a:spcPct val="20000"/>
              </a:spcBef>
              <a:spcAft>
                <a:spcPts val="0"/>
              </a:spcAft>
              <a:defRPr/>
            </a:pPr>
            <a:endParaRPr lang="en-US" sz="4800" b="1" dirty="0">
              <a:solidFill>
                <a:srgbClr val="FF0000"/>
              </a:solidFill>
              <a:latin typeface="+mj-lt"/>
              <a:cs typeface="+mn-cs"/>
            </a:endParaRPr>
          </a:p>
        </p:txBody>
      </p:sp>
      <p:pic>
        <p:nvPicPr>
          <p:cNvPr id="1075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600200" y="1419225"/>
            <a:ext cx="12877800" cy="4019550"/>
          </a:xfrm>
          <a:prstGeom prst="irregularSeal2">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3" name="Title 1"/>
          <p:cNvSpPr txBox="1">
            <a:spLocks/>
          </p:cNvSpPr>
          <p:nvPr/>
        </p:nvSpPr>
        <p:spPr>
          <a:xfrm>
            <a:off x="381000" y="1390650"/>
            <a:ext cx="8382000" cy="4114799"/>
          </a:xfrm>
          <a:prstGeom prst="rect">
            <a:avLst/>
          </a:prstGeom>
        </p:spPr>
        <p:txBody>
          <a:bodyPr>
            <a:normAutofit fontScale="55000" lnSpcReduction="20000"/>
          </a:bodyPr>
          <a:lstStyle/>
          <a:p>
            <a:pPr algn="ctr" fontAlgn="auto">
              <a:spcAft>
                <a:spcPts val="0"/>
              </a:spcAft>
              <a:defRPr/>
            </a:pPr>
            <a:r>
              <a:rPr lang="tr-TR"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ea typeface="+mj-ea"/>
                <a:cs typeface="+mj-cs"/>
              </a:rPr>
              <a:t>VE </a:t>
            </a:r>
          </a:p>
          <a:p>
            <a:pPr algn="ctr" fontAlgn="auto">
              <a:spcAft>
                <a:spcPts val="0"/>
              </a:spcAft>
              <a:defRPr/>
            </a:pPr>
            <a:r>
              <a:rPr lang="tr-TR"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ea typeface="+mj-ea"/>
                <a:cs typeface="+mj-cs"/>
              </a:rPr>
              <a:t>MOTOROLA</a:t>
            </a:r>
          </a:p>
          <a:p>
            <a:pPr algn="ctr" fontAlgn="auto">
              <a:spcAft>
                <a:spcPts val="0"/>
              </a:spcAft>
              <a:defRPr/>
            </a:pPr>
            <a:r>
              <a:rPr lang="tr-TR"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ea typeface="+mj-ea"/>
                <a:cs typeface="+mj-cs"/>
              </a:rPr>
              <a:t>DİJİTAL GENİŞ ALAN TRUNK</a:t>
            </a:r>
          </a:p>
          <a:p>
            <a:pPr algn="ctr" fontAlgn="auto">
              <a:spcAft>
                <a:spcPts val="0"/>
              </a:spcAft>
              <a:defRPr/>
            </a:pPr>
            <a:r>
              <a:rPr lang="tr-TR" sz="1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ea typeface="+mj-ea"/>
                <a:cs typeface="+mj-cs"/>
              </a:rPr>
              <a:t>LINKED </a:t>
            </a:r>
          </a:p>
          <a:p>
            <a:pPr algn="ctr" fontAlgn="auto">
              <a:spcAft>
                <a:spcPts val="0"/>
              </a:spcAft>
              <a:defRPr/>
            </a:pPr>
            <a:r>
              <a:rPr lang="tr-TR" sz="1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pitchFamily="34" charset="0"/>
                <a:ea typeface="+mj-ea"/>
                <a:cs typeface="+mj-cs"/>
              </a:rPr>
              <a:t>CAPACITY PLUS</a:t>
            </a:r>
          </a:p>
        </p:txBody>
      </p:sp>
      <p:pic>
        <p:nvPicPr>
          <p:cNvPr id="108549"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afterEffect">
                                  <p:stCondLst>
                                    <p:cond delay="0"/>
                                  </p:stCondLst>
                                  <p:childTnLst>
                                    <p:animScale>
                                      <p:cBhvr>
                                        <p:cTn id="6" dur="2000" fill="hold"/>
                                        <p:tgtEl>
                                          <p:spTgt spid="2"/>
                                        </p:tgtEl>
                                      </p:cBhvr>
                                      <p:by x="400000" y="400000"/>
                                    </p:animScale>
                                  </p:childTnLst>
                                </p:cTn>
                              </p:par>
                              <p:par>
                                <p:cTn id="7" presetID="10" presetClass="entr" presetSubtype="0" fill="hold"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6863" y="1158875"/>
            <a:ext cx="8618537" cy="3784600"/>
          </a:xfrm>
          <a:prstGeom prst="rect">
            <a:avLst/>
          </a:prstGeom>
          <a:noFill/>
        </p:spPr>
        <p:txBody>
          <a:bodyPr/>
          <a:lstStyle/>
          <a:p>
            <a:pPr fontAlgn="auto">
              <a:spcBef>
                <a:spcPts val="0"/>
              </a:spcBef>
              <a:spcAft>
                <a:spcPts val="0"/>
              </a:spcAft>
              <a:defRPr/>
            </a:pPr>
            <a:r>
              <a:rPr lang="tr-TR" sz="4800" dirty="0">
                <a:solidFill>
                  <a:schemeClr val="bg2"/>
                </a:solidFill>
                <a:latin typeface="+mn-lt"/>
                <a:cs typeface="+mn-cs"/>
              </a:rPr>
              <a:t>Dijital olarak kodlanmış ve bir data haline gelmiş olan </a:t>
            </a:r>
          </a:p>
          <a:p>
            <a:pPr fontAlgn="auto">
              <a:spcBef>
                <a:spcPts val="0"/>
              </a:spcBef>
              <a:spcAft>
                <a:spcPts val="0"/>
              </a:spcAft>
              <a:defRPr/>
            </a:pPr>
            <a:r>
              <a:rPr lang="tr-TR" sz="4800" dirty="0">
                <a:solidFill>
                  <a:schemeClr val="bg2"/>
                </a:solidFill>
                <a:latin typeface="+mn-lt"/>
                <a:cs typeface="+mn-cs"/>
              </a:rPr>
              <a:t>metni, resmi, sesi ve videoyu,</a:t>
            </a:r>
          </a:p>
          <a:p>
            <a:pPr fontAlgn="auto">
              <a:spcBef>
                <a:spcPts val="0"/>
              </a:spcBef>
              <a:spcAft>
                <a:spcPts val="0"/>
              </a:spcAft>
              <a:defRPr/>
            </a:pPr>
            <a:r>
              <a:rPr lang="tr-TR" sz="4800" dirty="0">
                <a:solidFill>
                  <a:srgbClr val="FFC000"/>
                </a:solidFill>
                <a:effectLst>
                  <a:outerShdw blurRad="38100" dist="38100" dir="2700000" algn="tl">
                    <a:srgbClr val="000000">
                      <a:alpha val="43137"/>
                    </a:srgbClr>
                  </a:outerShdw>
                </a:effectLst>
                <a:latin typeface="+mn-lt"/>
                <a:cs typeface="+mn-cs"/>
              </a:rPr>
              <a:t>İşlemek, Saklamak ve İletmek</a:t>
            </a:r>
            <a:r>
              <a:rPr lang="tr-TR" sz="4800" dirty="0">
                <a:solidFill>
                  <a:schemeClr val="bg2"/>
                </a:solidFill>
                <a:effectLst>
                  <a:outerShdw blurRad="38100" dist="38100" dir="2700000" algn="tl">
                    <a:srgbClr val="000000">
                      <a:alpha val="43137"/>
                    </a:srgbClr>
                  </a:outerShdw>
                </a:effectLst>
                <a:latin typeface="+mn-lt"/>
                <a:cs typeface="+mn-cs"/>
              </a:rPr>
              <a:t> çok daha kolaydır.</a:t>
            </a:r>
          </a:p>
        </p:txBody>
      </p:sp>
      <p:pic>
        <p:nvPicPr>
          <p:cNvPr id="1945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
        <p:nvSpPr>
          <p:cNvPr id="109570" name="TextBox 6"/>
          <p:cNvSpPr txBox="1">
            <a:spLocks noChangeArrowheads="1"/>
          </p:cNvSpPr>
          <p:nvPr/>
        </p:nvSpPr>
        <p:spPr bwMode="auto">
          <a:xfrm>
            <a:off x="381000" y="854075"/>
            <a:ext cx="8567738" cy="5446713"/>
          </a:xfrm>
          <a:prstGeom prst="rect">
            <a:avLst/>
          </a:prstGeom>
          <a:noFill/>
          <a:ln w="9525">
            <a:noFill/>
            <a:miter lim="800000"/>
            <a:headEnd/>
            <a:tailEnd/>
          </a:ln>
        </p:spPr>
        <p:txBody>
          <a:bodyPr>
            <a:spAutoFit/>
          </a:bodyPr>
          <a:lstStyle/>
          <a:p>
            <a:r>
              <a:rPr lang="tr-TR" sz="6000">
                <a:solidFill>
                  <a:srgbClr val="FFFF00"/>
                </a:solidFill>
                <a:latin typeface="Calibri" pitchFamily="34" charset="0"/>
              </a:rPr>
              <a:t>Linked Capacity Plus</a:t>
            </a:r>
            <a:r>
              <a:rPr lang="tr-TR" sz="4800">
                <a:solidFill>
                  <a:schemeClr val="bg2"/>
                </a:solidFill>
                <a:latin typeface="Calibri" pitchFamily="34" charset="0"/>
              </a:rPr>
              <a:t>,</a:t>
            </a:r>
          </a:p>
          <a:p>
            <a:endParaRPr lang="tr-TR" sz="4800">
              <a:solidFill>
                <a:schemeClr val="bg2"/>
              </a:solidFill>
              <a:latin typeface="Calibri" pitchFamily="34" charset="0"/>
            </a:endParaRPr>
          </a:p>
          <a:p>
            <a:r>
              <a:rPr lang="tr-TR" sz="4800">
                <a:solidFill>
                  <a:schemeClr val="bg2"/>
                </a:solidFill>
                <a:latin typeface="Calibri" pitchFamily="34" charset="0"/>
              </a:rPr>
              <a:t>IP Site Connect’in geniş alan</a:t>
            </a:r>
          </a:p>
          <a:p>
            <a:r>
              <a:rPr lang="tr-TR" sz="4800">
                <a:solidFill>
                  <a:schemeClr val="bg2"/>
                </a:solidFill>
                <a:latin typeface="Calibri" pitchFamily="34" charset="0"/>
              </a:rPr>
              <a:t>Capacity Plus’ın trunk özelliklerini birleştiren, “ucuz” –gerçekten- bir geniş alan dijital trunk telsiz sistemidir.</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3242" y="1071563"/>
            <a:ext cx="1387507" cy="642937"/>
          </a:xfrm>
          <a:prstGeom prst="rect">
            <a:avLst/>
          </a:prstGeom>
          <a:noFill/>
          <a:ln w="9525">
            <a:noFill/>
            <a:miter lim="800000"/>
            <a:headEnd/>
            <a:tailEnd/>
          </a:ln>
          <a:effectLst>
            <a:glow rad="228600">
              <a:srgbClr val="FF0000">
                <a:alpha val="65098"/>
              </a:srgbClr>
            </a:glow>
          </a:effectLst>
        </p:spPr>
      </p:pic>
      <p:pic>
        <p:nvPicPr>
          <p:cNvPr id="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3242" y="1776413"/>
            <a:ext cx="1387507" cy="642937"/>
          </a:xfrm>
          <a:prstGeom prst="rect">
            <a:avLst/>
          </a:prstGeom>
          <a:noFill/>
          <a:ln w="9525">
            <a:noFill/>
            <a:miter lim="800000"/>
            <a:headEnd/>
            <a:tailEnd/>
          </a:ln>
          <a:effectLst>
            <a:glow rad="228600">
              <a:schemeClr val="accent3">
                <a:satMod val="175000"/>
                <a:alpha val="40000"/>
              </a:schemeClr>
            </a:glow>
          </a:effectLst>
        </p:spPr>
      </p:pic>
      <p:pic>
        <p:nvPicPr>
          <p:cNvPr id="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3242"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3242" y="3167063"/>
            <a:ext cx="1387507" cy="642937"/>
          </a:xfrm>
          <a:prstGeom prst="rect">
            <a:avLst/>
          </a:prstGeom>
          <a:noFill/>
          <a:ln w="9525">
            <a:noFill/>
            <a:miter lim="800000"/>
            <a:headEnd/>
            <a:tailEnd/>
          </a:ln>
          <a:effectLst>
            <a:glow rad="228600">
              <a:schemeClr val="accent3">
                <a:satMod val="175000"/>
                <a:alpha val="40000"/>
              </a:schemeClr>
            </a:glow>
          </a:effectLst>
        </p:spPr>
      </p:pic>
      <p:pic>
        <p:nvPicPr>
          <p:cNvPr id="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3242" y="3910013"/>
            <a:ext cx="1387507" cy="642937"/>
          </a:xfrm>
          <a:prstGeom prst="rect">
            <a:avLst/>
          </a:prstGeom>
          <a:noFill/>
          <a:ln w="9525">
            <a:noFill/>
            <a:miter lim="800000"/>
            <a:headEnd/>
            <a:tailEnd/>
          </a:ln>
          <a:effectLst>
            <a:glow rad="228600">
              <a:schemeClr val="accent3">
                <a:satMod val="175000"/>
                <a:alpha val="40000"/>
              </a:schemeClr>
            </a:glow>
          </a:effectLst>
        </p:spPr>
      </p:pic>
      <p:pic>
        <p:nvPicPr>
          <p:cNvPr id="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3242"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162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4438" y="5343525"/>
            <a:ext cx="1643062" cy="452438"/>
          </a:xfrm>
          <a:prstGeom prst="rect">
            <a:avLst/>
          </a:prstGeom>
          <a:noFill/>
          <a:ln w="9525">
            <a:noFill/>
            <a:miter lim="800000"/>
            <a:headEnd/>
            <a:tailEnd/>
          </a:ln>
        </p:spPr>
      </p:pic>
      <p:sp>
        <p:nvSpPr>
          <p:cNvPr id="14" name="13 Serbest Form"/>
          <p:cNvSpPr/>
          <p:nvPr/>
        </p:nvSpPr>
        <p:spPr>
          <a:xfrm>
            <a:off x="2143125" y="4924425"/>
            <a:ext cx="219075" cy="55245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15" name="14 Serbest Form"/>
          <p:cNvSpPr/>
          <p:nvPr/>
        </p:nvSpPr>
        <p:spPr>
          <a:xfrm>
            <a:off x="2152650" y="4276725"/>
            <a:ext cx="285750" cy="11906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16" name="15 Serbest Form"/>
          <p:cNvSpPr/>
          <p:nvPr/>
        </p:nvSpPr>
        <p:spPr>
          <a:xfrm>
            <a:off x="2152650" y="3543300"/>
            <a:ext cx="352425" cy="194310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17" name="16 Serbest Form"/>
          <p:cNvSpPr/>
          <p:nvPr/>
        </p:nvSpPr>
        <p:spPr>
          <a:xfrm>
            <a:off x="2152650" y="2743200"/>
            <a:ext cx="428625" cy="272415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18" name="17 Serbest Form"/>
          <p:cNvSpPr/>
          <p:nvPr/>
        </p:nvSpPr>
        <p:spPr>
          <a:xfrm>
            <a:off x="2152650" y="2125663"/>
            <a:ext cx="508000" cy="337185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19" name="18 Serbest Form"/>
          <p:cNvSpPr/>
          <p:nvPr/>
        </p:nvSpPr>
        <p:spPr>
          <a:xfrm>
            <a:off x="2152650" y="1412875"/>
            <a:ext cx="590550" cy="4084638"/>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nvGrpSpPr>
          <p:cNvPr id="111630" name="32 Grup"/>
          <p:cNvGrpSpPr>
            <a:grpSpLocks noChangeAspect="1"/>
          </p:cNvGrpSpPr>
          <p:nvPr/>
        </p:nvGrpSpPr>
        <p:grpSpPr bwMode="auto">
          <a:xfrm>
            <a:off x="3355975" y="1071563"/>
            <a:ext cx="1027113" cy="2362200"/>
            <a:chOff x="3356437" y="1071563"/>
            <a:chExt cx="2053758" cy="4724717"/>
          </a:xfrm>
        </p:grpSpPr>
        <p:pic>
          <p:nvPicPr>
            <p:cNvPr id="2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071563"/>
              <a:ext cx="1387507" cy="642937"/>
            </a:xfrm>
            <a:prstGeom prst="rect">
              <a:avLst/>
            </a:prstGeom>
            <a:noFill/>
            <a:ln w="9525">
              <a:noFill/>
              <a:miter lim="800000"/>
              <a:headEnd/>
              <a:tailEnd/>
            </a:ln>
            <a:effectLst>
              <a:glow rad="228600">
                <a:schemeClr val="accent3">
                  <a:satMod val="175000"/>
                  <a:alpha val="40000"/>
                </a:schemeClr>
              </a:glow>
            </a:effectLst>
          </p:spPr>
        </p:pic>
        <p:pic>
          <p:nvPicPr>
            <p:cNvPr id="2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776413"/>
              <a:ext cx="1387507" cy="642937"/>
            </a:xfrm>
            <a:prstGeom prst="rect">
              <a:avLst/>
            </a:prstGeom>
            <a:noFill/>
            <a:ln w="9525">
              <a:noFill/>
              <a:miter lim="800000"/>
              <a:headEnd/>
              <a:tailEnd/>
            </a:ln>
            <a:effectLst>
              <a:glow rad="228600">
                <a:schemeClr val="accent3">
                  <a:satMod val="175000"/>
                  <a:alpha val="40000"/>
                </a:schemeClr>
              </a:glow>
            </a:effectLst>
          </p:spPr>
        </p:pic>
        <p:pic>
          <p:nvPicPr>
            <p:cNvPr id="2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2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167063"/>
              <a:ext cx="1387507" cy="642937"/>
            </a:xfrm>
            <a:prstGeom prst="rect">
              <a:avLst/>
            </a:prstGeom>
            <a:noFill/>
            <a:ln w="9525">
              <a:noFill/>
              <a:miter lim="800000"/>
              <a:headEnd/>
              <a:tailEnd/>
            </a:ln>
            <a:effectLst>
              <a:glow rad="228600">
                <a:schemeClr val="accent3">
                  <a:satMod val="175000"/>
                  <a:alpha val="40000"/>
                </a:schemeClr>
              </a:glow>
            </a:effectLst>
          </p:spPr>
        </p:pic>
        <p:pic>
          <p:nvPicPr>
            <p:cNvPr id="2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910013"/>
              <a:ext cx="1387507" cy="642937"/>
            </a:xfrm>
            <a:prstGeom prst="rect">
              <a:avLst/>
            </a:prstGeom>
            <a:noFill/>
            <a:ln w="9525">
              <a:noFill/>
              <a:miter lim="800000"/>
              <a:headEnd/>
              <a:tailEnd/>
            </a:ln>
            <a:effectLst>
              <a:glow rad="228600">
                <a:schemeClr val="accent3">
                  <a:satMod val="175000"/>
                  <a:alpha val="40000"/>
                </a:schemeClr>
              </a:glow>
            </a:effectLst>
          </p:spPr>
        </p:pic>
        <p:pic>
          <p:nvPicPr>
            <p:cNvPr id="2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168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67134" y="5343525"/>
              <a:ext cx="1643061" cy="452755"/>
            </a:xfrm>
            <a:prstGeom prst="rect">
              <a:avLst/>
            </a:prstGeom>
            <a:noFill/>
            <a:ln w="9525">
              <a:noFill/>
              <a:miter lim="800000"/>
              <a:headEnd/>
              <a:tailEnd/>
            </a:ln>
          </p:spPr>
        </p:pic>
        <p:sp>
          <p:nvSpPr>
            <p:cNvPr id="27" name="26 Serbest Form"/>
            <p:cNvSpPr/>
            <p:nvPr/>
          </p:nvSpPr>
          <p:spPr>
            <a:xfrm>
              <a:off x="4695982" y="4923095"/>
              <a:ext cx="219026" cy="552487"/>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28" name="27 Serbest Form"/>
            <p:cNvSpPr/>
            <p:nvPr/>
          </p:nvSpPr>
          <p:spPr>
            <a:xfrm>
              <a:off x="4705506" y="4275352"/>
              <a:ext cx="285685" cy="119070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29" name="28 Serbest Form"/>
            <p:cNvSpPr/>
            <p:nvPr/>
          </p:nvSpPr>
          <p:spPr>
            <a:xfrm>
              <a:off x="4705506" y="3541879"/>
              <a:ext cx="352344" cy="194323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30" name="29 Serbest Form"/>
            <p:cNvSpPr/>
            <p:nvPr/>
          </p:nvSpPr>
          <p:spPr>
            <a:xfrm>
              <a:off x="4705506" y="2741725"/>
              <a:ext cx="428526" cy="272433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31" name="30 Serbest Form"/>
            <p:cNvSpPr/>
            <p:nvPr/>
          </p:nvSpPr>
          <p:spPr>
            <a:xfrm>
              <a:off x="4705506" y="2125734"/>
              <a:ext cx="507884" cy="337207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32" name="31 Serbest Form"/>
            <p:cNvSpPr/>
            <p:nvPr/>
          </p:nvSpPr>
          <p:spPr>
            <a:xfrm>
              <a:off x="4705506" y="1414486"/>
              <a:ext cx="590415" cy="408332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grpSp>
        <p:nvGrpSpPr>
          <p:cNvPr id="111631" name="33 Grup"/>
          <p:cNvGrpSpPr>
            <a:grpSpLocks noChangeAspect="1"/>
          </p:cNvGrpSpPr>
          <p:nvPr/>
        </p:nvGrpSpPr>
        <p:grpSpPr bwMode="auto">
          <a:xfrm>
            <a:off x="4852988" y="1071563"/>
            <a:ext cx="1027112" cy="2362200"/>
            <a:chOff x="3356437" y="1071563"/>
            <a:chExt cx="2053758" cy="4724717"/>
          </a:xfrm>
        </p:grpSpPr>
        <p:pic>
          <p:nvPicPr>
            <p:cNvPr id="3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071563"/>
              <a:ext cx="1387507" cy="642937"/>
            </a:xfrm>
            <a:prstGeom prst="rect">
              <a:avLst/>
            </a:prstGeom>
            <a:noFill/>
            <a:ln w="9525">
              <a:noFill/>
              <a:miter lim="800000"/>
              <a:headEnd/>
              <a:tailEnd/>
            </a:ln>
            <a:effectLst>
              <a:glow rad="228600">
                <a:schemeClr val="accent3">
                  <a:satMod val="175000"/>
                  <a:alpha val="40000"/>
                </a:schemeClr>
              </a:glow>
            </a:effectLst>
          </p:spPr>
        </p:pic>
        <p:pic>
          <p:nvPicPr>
            <p:cNvPr id="3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776413"/>
              <a:ext cx="1387507" cy="642937"/>
            </a:xfrm>
            <a:prstGeom prst="rect">
              <a:avLst/>
            </a:prstGeom>
            <a:noFill/>
            <a:ln w="9525">
              <a:noFill/>
              <a:miter lim="800000"/>
              <a:headEnd/>
              <a:tailEnd/>
            </a:ln>
            <a:effectLst>
              <a:glow rad="228600">
                <a:schemeClr val="accent3">
                  <a:satMod val="175000"/>
                  <a:alpha val="40000"/>
                </a:schemeClr>
              </a:glow>
            </a:effectLst>
          </p:spPr>
        </p:pic>
        <p:pic>
          <p:nvPicPr>
            <p:cNvPr id="3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3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167063"/>
              <a:ext cx="1387507" cy="642937"/>
            </a:xfrm>
            <a:prstGeom prst="rect">
              <a:avLst/>
            </a:prstGeom>
            <a:noFill/>
            <a:ln w="9525">
              <a:noFill/>
              <a:miter lim="800000"/>
              <a:headEnd/>
              <a:tailEnd/>
            </a:ln>
            <a:effectLst>
              <a:glow rad="228600">
                <a:schemeClr val="accent3">
                  <a:satMod val="175000"/>
                  <a:alpha val="40000"/>
                </a:schemeClr>
              </a:glow>
            </a:effectLst>
          </p:spPr>
        </p:pic>
        <p:pic>
          <p:nvPicPr>
            <p:cNvPr id="3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910013"/>
              <a:ext cx="1387507" cy="642937"/>
            </a:xfrm>
            <a:prstGeom prst="rect">
              <a:avLst/>
            </a:prstGeom>
            <a:noFill/>
            <a:ln w="9525">
              <a:noFill/>
              <a:miter lim="800000"/>
              <a:headEnd/>
              <a:tailEnd/>
            </a:ln>
            <a:effectLst>
              <a:glow rad="228600">
                <a:schemeClr val="accent3">
                  <a:satMod val="175000"/>
                  <a:alpha val="40000"/>
                </a:schemeClr>
              </a:glow>
            </a:effectLst>
          </p:spPr>
        </p:pic>
        <p:pic>
          <p:nvPicPr>
            <p:cNvPr id="4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1674"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67134" y="5343525"/>
              <a:ext cx="1643061" cy="452755"/>
            </a:xfrm>
            <a:prstGeom prst="rect">
              <a:avLst/>
            </a:prstGeom>
            <a:noFill/>
            <a:ln w="9525">
              <a:noFill/>
              <a:miter lim="800000"/>
              <a:headEnd/>
              <a:tailEnd/>
            </a:ln>
          </p:spPr>
        </p:pic>
        <p:sp>
          <p:nvSpPr>
            <p:cNvPr id="42" name="41 Serbest Form"/>
            <p:cNvSpPr/>
            <p:nvPr/>
          </p:nvSpPr>
          <p:spPr>
            <a:xfrm>
              <a:off x="4695983" y="4923095"/>
              <a:ext cx="219024" cy="552487"/>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3" name="42 Serbest Form"/>
            <p:cNvSpPr/>
            <p:nvPr/>
          </p:nvSpPr>
          <p:spPr>
            <a:xfrm>
              <a:off x="4705505" y="4275352"/>
              <a:ext cx="285685" cy="119070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4" name="43 Serbest Form"/>
            <p:cNvSpPr/>
            <p:nvPr/>
          </p:nvSpPr>
          <p:spPr>
            <a:xfrm>
              <a:off x="4705505" y="3541879"/>
              <a:ext cx="352346" cy="194323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5" name="44 Serbest Form"/>
            <p:cNvSpPr/>
            <p:nvPr/>
          </p:nvSpPr>
          <p:spPr>
            <a:xfrm>
              <a:off x="4705505" y="2741725"/>
              <a:ext cx="428529" cy="272433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6" name="45 Serbest Form"/>
            <p:cNvSpPr/>
            <p:nvPr/>
          </p:nvSpPr>
          <p:spPr>
            <a:xfrm>
              <a:off x="4705505" y="2125734"/>
              <a:ext cx="507885" cy="337207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7" name="46 Serbest Form"/>
            <p:cNvSpPr/>
            <p:nvPr/>
          </p:nvSpPr>
          <p:spPr>
            <a:xfrm>
              <a:off x="4705505" y="1414486"/>
              <a:ext cx="590416" cy="408332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grpSp>
        <p:nvGrpSpPr>
          <p:cNvPr id="111632" name="47 Grup"/>
          <p:cNvGrpSpPr>
            <a:grpSpLocks noChangeAspect="1"/>
          </p:cNvGrpSpPr>
          <p:nvPr/>
        </p:nvGrpSpPr>
        <p:grpSpPr bwMode="auto">
          <a:xfrm>
            <a:off x="6040438" y="1071563"/>
            <a:ext cx="1027112" cy="2362200"/>
            <a:chOff x="3356437" y="1071563"/>
            <a:chExt cx="2053758" cy="4724717"/>
          </a:xfrm>
        </p:grpSpPr>
        <p:pic>
          <p:nvPicPr>
            <p:cNvPr id="4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071563"/>
              <a:ext cx="1387507" cy="642937"/>
            </a:xfrm>
            <a:prstGeom prst="rect">
              <a:avLst/>
            </a:prstGeom>
            <a:noFill/>
            <a:ln w="9525">
              <a:noFill/>
              <a:miter lim="800000"/>
              <a:headEnd/>
              <a:tailEnd/>
            </a:ln>
            <a:effectLst>
              <a:glow rad="228600">
                <a:schemeClr val="accent3">
                  <a:satMod val="175000"/>
                  <a:alpha val="40000"/>
                </a:schemeClr>
              </a:glow>
            </a:effectLst>
          </p:spPr>
        </p:pic>
        <p:pic>
          <p:nvPicPr>
            <p:cNvPr id="5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776413"/>
              <a:ext cx="1387507" cy="642937"/>
            </a:xfrm>
            <a:prstGeom prst="rect">
              <a:avLst/>
            </a:prstGeom>
            <a:noFill/>
            <a:ln w="9525">
              <a:noFill/>
              <a:miter lim="800000"/>
              <a:headEnd/>
              <a:tailEnd/>
            </a:ln>
            <a:effectLst>
              <a:glow rad="228600">
                <a:schemeClr val="accent3">
                  <a:satMod val="175000"/>
                  <a:alpha val="40000"/>
                </a:schemeClr>
              </a:glow>
            </a:effectLst>
          </p:spPr>
        </p:pic>
        <p:pic>
          <p:nvPicPr>
            <p:cNvPr id="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5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167063"/>
              <a:ext cx="1387507" cy="642937"/>
            </a:xfrm>
            <a:prstGeom prst="rect">
              <a:avLst/>
            </a:prstGeom>
            <a:noFill/>
            <a:ln w="9525">
              <a:noFill/>
              <a:miter lim="800000"/>
              <a:headEnd/>
              <a:tailEnd/>
            </a:ln>
            <a:effectLst>
              <a:glow rad="228600">
                <a:schemeClr val="accent3">
                  <a:satMod val="175000"/>
                  <a:alpha val="40000"/>
                </a:schemeClr>
              </a:glow>
            </a:effectLst>
          </p:spPr>
        </p:pic>
        <p:pic>
          <p:nvPicPr>
            <p:cNvPr id="5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910013"/>
              <a:ext cx="1387507" cy="642937"/>
            </a:xfrm>
            <a:prstGeom prst="rect">
              <a:avLst/>
            </a:prstGeom>
            <a:noFill/>
            <a:ln w="9525">
              <a:noFill/>
              <a:miter lim="800000"/>
              <a:headEnd/>
              <a:tailEnd/>
            </a:ln>
            <a:effectLst>
              <a:glow rad="228600">
                <a:schemeClr val="accent3">
                  <a:satMod val="175000"/>
                  <a:alpha val="40000"/>
                </a:schemeClr>
              </a:glow>
            </a:effectLst>
          </p:spPr>
        </p:pic>
        <p:pic>
          <p:nvPicPr>
            <p:cNvPr id="5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1661"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67134" y="5343525"/>
              <a:ext cx="1643061" cy="452755"/>
            </a:xfrm>
            <a:prstGeom prst="rect">
              <a:avLst/>
            </a:prstGeom>
            <a:noFill/>
            <a:ln w="9525">
              <a:noFill/>
              <a:miter lim="800000"/>
              <a:headEnd/>
              <a:tailEnd/>
            </a:ln>
          </p:spPr>
        </p:pic>
        <p:sp>
          <p:nvSpPr>
            <p:cNvPr id="56" name="55 Serbest Form"/>
            <p:cNvSpPr/>
            <p:nvPr/>
          </p:nvSpPr>
          <p:spPr>
            <a:xfrm>
              <a:off x="4695983" y="4923095"/>
              <a:ext cx="219024" cy="552487"/>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7" name="56 Serbest Form"/>
            <p:cNvSpPr/>
            <p:nvPr/>
          </p:nvSpPr>
          <p:spPr>
            <a:xfrm>
              <a:off x="4705505" y="4275352"/>
              <a:ext cx="285685" cy="119070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8" name="57 Serbest Form"/>
            <p:cNvSpPr/>
            <p:nvPr/>
          </p:nvSpPr>
          <p:spPr>
            <a:xfrm>
              <a:off x="4705505" y="3541879"/>
              <a:ext cx="352346" cy="194323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9" name="58 Serbest Form"/>
            <p:cNvSpPr/>
            <p:nvPr/>
          </p:nvSpPr>
          <p:spPr>
            <a:xfrm>
              <a:off x="4705505" y="2741725"/>
              <a:ext cx="428529" cy="272433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60" name="59 Serbest Form"/>
            <p:cNvSpPr/>
            <p:nvPr/>
          </p:nvSpPr>
          <p:spPr>
            <a:xfrm>
              <a:off x="4705505" y="2125734"/>
              <a:ext cx="507885" cy="337207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61" name="60 Serbest Form"/>
            <p:cNvSpPr/>
            <p:nvPr/>
          </p:nvSpPr>
          <p:spPr>
            <a:xfrm>
              <a:off x="4705505" y="1414486"/>
              <a:ext cx="590416" cy="408332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grpSp>
        <p:nvGrpSpPr>
          <p:cNvPr id="111633" name="61 Grup"/>
          <p:cNvGrpSpPr>
            <a:grpSpLocks noChangeAspect="1"/>
          </p:cNvGrpSpPr>
          <p:nvPr/>
        </p:nvGrpSpPr>
        <p:grpSpPr bwMode="auto">
          <a:xfrm>
            <a:off x="7394575" y="1071563"/>
            <a:ext cx="1027113" cy="2362200"/>
            <a:chOff x="3356437" y="1071563"/>
            <a:chExt cx="2053758" cy="4724717"/>
          </a:xfrm>
        </p:grpSpPr>
        <p:pic>
          <p:nvPicPr>
            <p:cNvPr id="6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071563"/>
              <a:ext cx="1387507" cy="642937"/>
            </a:xfrm>
            <a:prstGeom prst="rect">
              <a:avLst/>
            </a:prstGeom>
            <a:noFill/>
            <a:ln w="9525">
              <a:noFill/>
              <a:miter lim="800000"/>
              <a:headEnd/>
              <a:tailEnd/>
            </a:ln>
            <a:effectLst>
              <a:glow rad="228600">
                <a:schemeClr val="accent3">
                  <a:satMod val="175000"/>
                  <a:alpha val="40000"/>
                </a:schemeClr>
              </a:glow>
            </a:effectLst>
          </p:spPr>
        </p:pic>
        <p:pic>
          <p:nvPicPr>
            <p:cNvPr id="6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776413"/>
              <a:ext cx="1387507" cy="642937"/>
            </a:xfrm>
            <a:prstGeom prst="rect">
              <a:avLst/>
            </a:prstGeom>
            <a:noFill/>
            <a:ln w="9525">
              <a:noFill/>
              <a:miter lim="800000"/>
              <a:headEnd/>
              <a:tailEnd/>
            </a:ln>
            <a:effectLst>
              <a:glow rad="228600">
                <a:schemeClr val="accent3">
                  <a:satMod val="175000"/>
                  <a:alpha val="40000"/>
                </a:schemeClr>
              </a:glow>
            </a:effectLst>
          </p:spPr>
        </p:pic>
        <p:pic>
          <p:nvPicPr>
            <p:cNvPr id="6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167063"/>
              <a:ext cx="1387507" cy="642937"/>
            </a:xfrm>
            <a:prstGeom prst="rect">
              <a:avLst/>
            </a:prstGeom>
            <a:noFill/>
            <a:ln w="9525">
              <a:noFill/>
              <a:miter lim="800000"/>
              <a:headEnd/>
              <a:tailEnd/>
            </a:ln>
            <a:effectLst>
              <a:glow rad="228600">
                <a:schemeClr val="accent3">
                  <a:satMod val="175000"/>
                  <a:alpha val="40000"/>
                </a:schemeClr>
              </a:glow>
            </a:effectLst>
          </p:spPr>
        </p:pic>
        <p:pic>
          <p:nvPicPr>
            <p:cNvPr id="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910013"/>
              <a:ext cx="1387507" cy="642937"/>
            </a:xfrm>
            <a:prstGeom prst="rect">
              <a:avLst/>
            </a:prstGeom>
            <a:noFill/>
            <a:ln w="9525">
              <a:noFill/>
              <a:miter lim="800000"/>
              <a:headEnd/>
              <a:tailEnd/>
            </a:ln>
            <a:effectLst>
              <a:glow rad="228600">
                <a:schemeClr val="accent3">
                  <a:satMod val="175000"/>
                  <a:alpha val="40000"/>
                </a:schemeClr>
              </a:glow>
            </a:effectLst>
          </p:spPr>
        </p:pic>
        <p:pic>
          <p:nvPicPr>
            <p:cNvPr id="6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1648"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67134" y="5343525"/>
              <a:ext cx="1643061" cy="452755"/>
            </a:xfrm>
            <a:prstGeom prst="rect">
              <a:avLst/>
            </a:prstGeom>
            <a:noFill/>
            <a:ln w="9525">
              <a:noFill/>
              <a:miter lim="800000"/>
              <a:headEnd/>
              <a:tailEnd/>
            </a:ln>
          </p:spPr>
        </p:pic>
        <p:sp>
          <p:nvSpPr>
            <p:cNvPr id="70" name="69 Serbest Form"/>
            <p:cNvSpPr/>
            <p:nvPr/>
          </p:nvSpPr>
          <p:spPr>
            <a:xfrm>
              <a:off x="4695982" y="4923095"/>
              <a:ext cx="219026" cy="552487"/>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1" name="70 Serbest Form"/>
            <p:cNvSpPr/>
            <p:nvPr/>
          </p:nvSpPr>
          <p:spPr>
            <a:xfrm>
              <a:off x="4705506" y="4275352"/>
              <a:ext cx="285685" cy="119070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2" name="71 Serbest Form"/>
            <p:cNvSpPr/>
            <p:nvPr/>
          </p:nvSpPr>
          <p:spPr>
            <a:xfrm>
              <a:off x="4705506" y="3541879"/>
              <a:ext cx="352344" cy="194323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3" name="72 Serbest Form"/>
            <p:cNvSpPr/>
            <p:nvPr/>
          </p:nvSpPr>
          <p:spPr>
            <a:xfrm>
              <a:off x="4705506" y="2741725"/>
              <a:ext cx="428526" cy="272433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4" name="73 Serbest Form"/>
            <p:cNvSpPr/>
            <p:nvPr/>
          </p:nvSpPr>
          <p:spPr>
            <a:xfrm>
              <a:off x="4705506" y="2125734"/>
              <a:ext cx="507884" cy="337207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5" name="74 Serbest Form"/>
            <p:cNvSpPr/>
            <p:nvPr/>
          </p:nvSpPr>
          <p:spPr>
            <a:xfrm>
              <a:off x="4705506" y="1414486"/>
              <a:ext cx="590415" cy="408332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cxnSp>
        <p:nvCxnSpPr>
          <p:cNvPr id="78" name="77 Düz Bağlayıcı"/>
          <p:cNvCxnSpPr>
            <a:stCxn id="95234" idx="3"/>
          </p:cNvCxnSpPr>
          <p:nvPr/>
        </p:nvCxnSpPr>
        <p:spPr>
          <a:xfrm flipV="1">
            <a:off x="2857500" y="4583113"/>
            <a:ext cx="2687638" cy="98742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 name="78 Düz Bağlayıcı"/>
          <p:cNvCxnSpPr>
            <a:stCxn id="26" idx="2"/>
          </p:cNvCxnSpPr>
          <p:nvPr/>
        </p:nvCxnSpPr>
        <p:spPr>
          <a:xfrm>
            <a:off x="3971925" y="3433763"/>
            <a:ext cx="1609725" cy="889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81 Düz Bağlayıcı"/>
          <p:cNvCxnSpPr/>
          <p:nvPr/>
        </p:nvCxnSpPr>
        <p:spPr>
          <a:xfrm>
            <a:off x="5343525" y="3336925"/>
            <a:ext cx="463550" cy="79533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85 Düz Bağlayıcı"/>
          <p:cNvCxnSpPr>
            <a:stCxn id="55" idx="2"/>
            <a:endCxn id="76" idx="3"/>
          </p:cNvCxnSpPr>
          <p:nvPr/>
        </p:nvCxnSpPr>
        <p:spPr>
          <a:xfrm flipH="1">
            <a:off x="6097588" y="3433763"/>
            <a:ext cx="558800" cy="65563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89 Düz Bağlayıcı"/>
          <p:cNvCxnSpPr>
            <a:stCxn id="69" idx="2"/>
          </p:cNvCxnSpPr>
          <p:nvPr/>
        </p:nvCxnSpPr>
        <p:spPr>
          <a:xfrm flipH="1">
            <a:off x="6459538" y="3433763"/>
            <a:ext cx="1550987" cy="72231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76" name="75 Bulut"/>
          <p:cNvSpPr/>
          <p:nvPr/>
        </p:nvSpPr>
        <p:spPr>
          <a:xfrm>
            <a:off x="5486400" y="4049713"/>
            <a:ext cx="1222375" cy="700087"/>
          </a:xfrm>
          <a:prstGeom prst="clou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tx1"/>
                </a:solidFill>
              </a:rPr>
              <a:t>WAN</a:t>
            </a:r>
          </a:p>
        </p:txBody>
      </p:sp>
      <p:sp>
        <p:nvSpPr>
          <p:cNvPr id="93"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LCP Mimarisi</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
        <p:nvSpPr>
          <p:cNvPr id="94" name="TextBox 33"/>
          <p:cNvSpPr txBox="1"/>
          <p:nvPr/>
        </p:nvSpPr>
        <p:spPr>
          <a:xfrm>
            <a:off x="563880" y="2569977"/>
            <a:ext cx="883100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rPr>
              <a:t>5 röle merkezi, </a:t>
            </a:r>
          </a:p>
          <a:p>
            <a:pPr defTabSz="653064" fontAlgn="auto">
              <a:spcAft>
                <a:spcPts val="0"/>
              </a:spcAft>
              <a:defRPr/>
            </a:pPr>
            <a:r>
              <a:rPr lang="tr-TR" sz="36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rPr>
              <a:t>6 röle / merkez (değişik adetler mümkün)</a:t>
            </a:r>
          </a:p>
          <a:p>
            <a:pPr defTabSz="653064" fontAlgn="auto">
              <a:spcAft>
                <a:spcPts val="0"/>
              </a:spcAft>
              <a:defRPr/>
            </a:pPr>
            <a:r>
              <a:rPr lang="tr-TR" sz="36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rPr>
              <a:t>254 adet konuşma grubu (lokal ve geniş alan)</a:t>
            </a:r>
          </a:p>
          <a:p>
            <a:pPr defTabSz="653064" fontAlgn="auto">
              <a:spcAft>
                <a:spcPts val="0"/>
              </a:spcAft>
              <a:defRPr/>
            </a:pPr>
            <a:r>
              <a:rPr lang="tr-TR" sz="3600" dirty="0" err="1">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rPr>
              <a:t>Master</a:t>
            </a:r>
            <a:r>
              <a:rPr lang="tr-TR" sz="36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rPr>
              <a:t> röle (IPSC deki gibi)</a:t>
            </a:r>
            <a:endParaRPr lang="tr-TR" sz="28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33 Grup"/>
          <p:cNvGrpSpPr>
            <a:grpSpLocks noChangeAspect="1"/>
          </p:cNvGrpSpPr>
          <p:nvPr/>
        </p:nvGrpSpPr>
        <p:grpSpPr bwMode="auto">
          <a:xfrm>
            <a:off x="2444750" y="3068638"/>
            <a:ext cx="1027113" cy="2362200"/>
            <a:chOff x="3356437" y="1071563"/>
            <a:chExt cx="2053758" cy="4724717"/>
          </a:xfrm>
        </p:grpSpPr>
        <p:pic>
          <p:nvPicPr>
            <p:cNvPr id="3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071563"/>
              <a:ext cx="1387507" cy="642937"/>
            </a:xfrm>
            <a:prstGeom prst="rect">
              <a:avLst/>
            </a:prstGeom>
            <a:noFill/>
            <a:ln w="9525">
              <a:noFill/>
              <a:miter lim="800000"/>
              <a:headEnd/>
              <a:tailEnd/>
            </a:ln>
            <a:effectLst>
              <a:glow rad="228600">
                <a:schemeClr val="accent3">
                  <a:satMod val="175000"/>
                  <a:alpha val="40000"/>
                </a:schemeClr>
              </a:glow>
            </a:effectLst>
          </p:spPr>
        </p:pic>
        <p:pic>
          <p:nvPicPr>
            <p:cNvPr id="3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776413"/>
              <a:ext cx="1387507" cy="642937"/>
            </a:xfrm>
            <a:prstGeom prst="rect">
              <a:avLst/>
            </a:prstGeom>
            <a:noFill/>
            <a:ln w="9525">
              <a:noFill/>
              <a:miter lim="800000"/>
              <a:headEnd/>
              <a:tailEnd/>
            </a:ln>
            <a:effectLst>
              <a:glow rad="228600">
                <a:schemeClr val="accent3">
                  <a:satMod val="175000"/>
                  <a:alpha val="40000"/>
                </a:schemeClr>
              </a:glow>
            </a:effectLst>
          </p:spPr>
        </p:pic>
        <p:pic>
          <p:nvPicPr>
            <p:cNvPr id="3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3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167063"/>
              <a:ext cx="1387507" cy="642937"/>
            </a:xfrm>
            <a:prstGeom prst="rect">
              <a:avLst/>
            </a:prstGeom>
            <a:noFill/>
            <a:ln w="9525">
              <a:noFill/>
              <a:miter lim="800000"/>
              <a:headEnd/>
              <a:tailEnd/>
            </a:ln>
            <a:effectLst>
              <a:glow rad="228600">
                <a:schemeClr val="accent3">
                  <a:satMod val="175000"/>
                  <a:alpha val="40000"/>
                </a:schemeClr>
              </a:glow>
            </a:effectLst>
          </p:spPr>
        </p:pic>
        <p:pic>
          <p:nvPicPr>
            <p:cNvPr id="3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910013"/>
              <a:ext cx="1387507" cy="642937"/>
            </a:xfrm>
            <a:prstGeom prst="rect">
              <a:avLst/>
            </a:prstGeom>
            <a:noFill/>
            <a:ln w="9525">
              <a:noFill/>
              <a:miter lim="800000"/>
              <a:headEnd/>
              <a:tailEnd/>
            </a:ln>
            <a:effectLst>
              <a:glow rad="101600">
                <a:schemeClr val="accent2">
                  <a:satMod val="175000"/>
                  <a:alpha val="40000"/>
                </a:schemeClr>
              </a:glow>
            </a:effectLst>
          </p:spPr>
        </p:pic>
        <p:pic>
          <p:nvPicPr>
            <p:cNvPr id="4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269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67134" y="5343525"/>
              <a:ext cx="1643061" cy="452755"/>
            </a:xfrm>
            <a:prstGeom prst="rect">
              <a:avLst/>
            </a:prstGeom>
            <a:noFill/>
            <a:ln w="9525">
              <a:noFill/>
              <a:miter lim="800000"/>
              <a:headEnd/>
              <a:tailEnd/>
            </a:ln>
          </p:spPr>
        </p:pic>
        <p:sp>
          <p:nvSpPr>
            <p:cNvPr id="42" name="41 Serbest Form"/>
            <p:cNvSpPr/>
            <p:nvPr/>
          </p:nvSpPr>
          <p:spPr>
            <a:xfrm>
              <a:off x="4695982" y="4923095"/>
              <a:ext cx="219026" cy="552487"/>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3" name="42 Serbest Form"/>
            <p:cNvSpPr/>
            <p:nvPr/>
          </p:nvSpPr>
          <p:spPr>
            <a:xfrm>
              <a:off x="4705506" y="4275352"/>
              <a:ext cx="285685" cy="119070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4" name="43 Serbest Form"/>
            <p:cNvSpPr/>
            <p:nvPr/>
          </p:nvSpPr>
          <p:spPr>
            <a:xfrm>
              <a:off x="4705506" y="3541879"/>
              <a:ext cx="352344" cy="194323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5" name="44 Serbest Form"/>
            <p:cNvSpPr/>
            <p:nvPr/>
          </p:nvSpPr>
          <p:spPr>
            <a:xfrm>
              <a:off x="4705506" y="2741725"/>
              <a:ext cx="428526" cy="272433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6" name="45 Serbest Form"/>
            <p:cNvSpPr/>
            <p:nvPr/>
          </p:nvSpPr>
          <p:spPr>
            <a:xfrm>
              <a:off x="4705506" y="2125734"/>
              <a:ext cx="507884" cy="337207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7" name="46 Serbest Form"/>
            <p:cNvSpPr/>
            <p:nvPr/>
          </p:nvSpPr>
          <p:spPr>
            <a:xfrm>
              <a:off x="4705506" y="1414486"/>
              <a:ext cx="590415" cy="408332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grpSp>
        <p:nvGrpSpPr>
          <p:cNvPr id="112642" name="47 Grup"/>
          <p:cNvGrpSpPr>
            <a:grpSpLocks noChangeAspect="1"/>
          </p:cNvGrpSpPr>
          <p:nvPr/>
        </p:nvGrpSpPr>
        <p:grpSpPr bwMode="auto">
          <a:xfrm>
            <a:off x="4821238" y="1177925"/>
            <a:ext cx="1027112" cy="2362200"/>
            <a:chOff x="3356437" y="1071563"/>
            <a:chExt cx="2053758" cy="4724717"/>
          </a:xfrm>
        </p:grpSpPr>
        <p:pic>
          <p:nvPicPr>
            <p:cNvPr id="4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071563"/>
              <a:ext cx="1387507" cy="642937"/>
            </a:xfrm>
            <a:prstGeom prst="rect">
              <a:avLst/>
            </a:prstGeom>
            <a:noFill/>
            <a:ln w="9525">
              <a:noFill/>
              <a:miter lim="800000"/>
              <a:headEnd/>
              <a:tailEnd/>
            </a:ln>
            <a:effectLst>
              <a:glow rad="101600">
                <a:schemeClr val="accent2">
                  <a:satMod val="175000"/>
                  <a:alpha val="40000"/>
                </a:schemeClr>
              </a:glow>
            </a:effectLst>
          </p:spPr>
        </p:pic>
        <p:pic>
          <p:nvPicPr>
            <p:cNvPr id="5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776413"/>
              <a:ext cx="1387507" cy="642937"/>
            </a:xfrm>
            <a:prstGeom prst="rect">
              <a:avLst/>
            </a:prstGeom>
            <a:noFill/>
            <a:ln w="9525">
              <a:noFill/>
              <a:miter lim="800000"/>
              <a:headEnd/>
              <a:tailEnd/>
            </a:ln>
            <a:effectLst>
              <a:glow rad="228600">
                <a:schemeClr val="accent3">
                  <a:satMod val="175000"/>
                  <a:alpha val="40000"/>
                </a:schemeClr>
              </a:glow>
            </a:effectLst>
          </p:spPr>
        </p:pic>
        <p:pic>
          <p:nvPicPr>
            <p:cNvPr id="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5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167063"/>
              <a:ext cx="1387507" cy="642937"/>
            </a:xfrm>
            <a:prstGeom prst="rect">
              <a:avLst/>
            </a:prstGeom>
            <a:noFill/>
            <a:ln w="9525">
              <a:noFill/>
              <a:miter lim="800000"/>
              <a:headEnd/>
              <a:tailEnd/>
            </a:ln>
            <a:effectLst>
              <a:glow rad="228600">
                <a:schemeClr val="accent3">
                  <a:satMod val="175000"/>
                  <a:alpha val="40000"/>
                </a:schemeClr>
              </a:glow>
            </a:effectLst>
          </p:spPr>
        </p:pic>
        <p:pic>
          <p:nvPicPr>
            <p:cNvPr id="5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910013"/>
              <a:ext cx="1387507" cy="642937"/>
            </a:xfrm>
            <a:prstGeom prst="rect">
              <a:avLst/>
            </a:prstGeom>
            <a:noFill/>
            <a:ln w="9525">
              <a:noFill/>
              <a:miter lim="800000"/>
              <a:headEnd/>
              <a:tailEnd/>
            </a:ln>
            <a:effectLst>
              <a:glow rad="228600">
                <a:schemeClr val="accent3">
                  <a:satMod val="175000"/>
                  <a:alpha val="40000"/>
                </a:schemeClr>
              </a:glow>
            </a:effectLst>
          </p:spPr>
        </p:pic>
        <p:pic>
          <p:nvPicPr>
            <p:cNvPr id="5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267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67134" y="5343525"/>
              <a:ext cx="1643061" cy="452755"/>
            </a:xfrm>
            <a:prstGeom prst="rect">
              <a:avLst/>
            </a:prstGeom>
            <a:noFill/>
            <a:ln w="9525">
              <a:noFill/>
              <a:miter lim="800000"/>
              <a:headEnd/>
              <a:tailEnd/>
            </a:ln>
          </p:spPr>
        </p:pic>
        <p:sp>
          <p:nvSpPr>
            <p:cNvPr id="56" name="55 Serbest Form"/>
            <p:cNvSpPr/>
            <p:nvPr/>
          </p:nvSpPr>
          <p:spPr>
            <a:xfrm>
              <a:off x="4695983" y="4923097"/>
              <a:ext cx="219024" cy="552487"/>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7" name="56 Serbest Form"/>
            <p:cNvSpPr/>
            <p:nvPr/>
          </p:nvSpPr>
          <p:spPr>
            <a:xfrm>
              <a:off x="4705505" y="4275354"/>
              <a:ext cx="285685" cy="119070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8" name="57 Serbest Form"/>
            <p:cNvSpPr/>
            <p:nvPr/>
          </p:nvSpPr>
          <p:spPr>
            <a:xfrm>
              <a:off x="4705505" y="3541879"/>
              <a:ext cx="352346" cy="194323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9" name="58 Serbest Form"/>
            <p:cNvSpPr/>
            <p:nvPr/>
          </p:nvSpPr>
          <p:spPr>
            <a:xfrm>
              <a:off x="4705505" y="2741725"/>
              <a:ext cx="428529" cy="272433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60" name="59 Serbest Form"/>
            <p:cNvSpPr/>
            <p:nvPr/>
          </p:nvSpPr>
          <p:spPr>
            <a:xfrm>
              <a:off x="4705505" y="2125734"/>
              <a:ext cx="507885" cy="337207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61" name="60 Serbest Form"/>
            <p:cNvSpPr/>
            <p:nvPr/>
          </p:nvSpPr>
          <p:spPr>
            <a:xfrm>
              <a:off x="4705505" y="1414486"/>
              <a:ext cx="590416" cy="408332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grpSp>
        <p:nvGrpSpPr>
          <p:cNvPr id="112643" name="61 Grup"/>
          <p:cNvGrpSpPr>
            <a:grpSpLocks noChangeAspect="1"/>
          </p:cNvGrpSpPr>
          <p:nvPr/>
        </p:nvGrpSpPr>
        <p:grpSpPr bwMode="auto">
          <a:xfrm>
            <a:off x="7394575" y="1757363"/>
            <a:ext cx="1027113" cy="1676400"/>
            <a:chOff x="3356437" y="2443163"/>
            <a:chExt cx="2053758" cy="3353117"/>
          </a:xfrm>
        </p:grpSpPr>
        <p:pic>
          <p:nvPicPr>
            <p:cNvPr id="6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167063"/>
              <a:ext cx="1387507" cy="642937"/>
            </a:xfrm>
            <a:prstGeom prst="rect">
              <a:avLst/>
            </a:prstGeom>
            <a:noFill/>
            <a:ln w="9525">
              <a:noFill/>
              <a:miter lim="800000"/>
              <a:headEnd/>
              <a:tailEnd/>
            </a:ln>
            <a:effectLst>
              <a:glow rad="101600">
                <a:schemeClr val="accent2">
                  <a:satMod val="175000"/>
                  <a:alpha val="40000"/>
                </a:schemeClr>
              </a:glow>
            </a:effectLst>
          </p:spPr>
        </p:pic>
        <p:pic>
          <p:nvPicPr>
            <p:cNvPr id="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910013"/>
              <a:ext cx="1387507" cy="642937"/>
            </a:xfrm>
            <a:prstGeom prst="rect">
              <a:avLst/>
            </a:prstGeom>
            <a:noFill/>
            <a:ln w="9525">
              <a:noFill/>
              <a:miter lim="800000"/>
              <a:headEnd/>
              <a:tailEnd/>
            </a:ln>
            <a:effectLst>
              <a:glow rad="228600">
                <a:schemeClr val="accent3">
                  <a:satMod val="175000"/>
                  <a:alpha val="40000"/>
                </a:schemeClr>
              </a:glow>
            </a:effectLst>
          </p:spPr>
        </p:pic>
        <p:pic>
          <p:nvPicPr>
            <p:cNvPr id="6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266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67134" y="5343525"/>
              <a:ext cx="1643061" cy="452755"/>
            </a:xfrm>
            <a:prstGeom prst="rect">
              <a:avLst/>
            </a:prstGeom>
            <a:noFill/>
            <a:ln w="9525">
              <a:noFill/>
              <a:miter lim="800000"/>
              <a:headEnd/>
              <a:tailEnd/>
            </a:ln>
          </p:spPr>
        </p:pic>
        <p:sp>
          <p:nvSpPr>
            <p:cNvPr id="70" name="69 Serbest Form"/>
            <p:cNvSpPr/>
            <p:nvPr/>
          </p:nvSpPr>
          <p:spPr>
            <a:xfrm>
              <a:off x="4695982" y="4923071"/>
              <a:ext cx="219026" cy="552502"/>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1" name="70 Serbest Form"/>
            <p:cNvSpPr/>
            <p:nvPr/>
          </p:nvSpPr>
          <p:spPr>
            <a:xfrm>
              <a:off x="4705506" y="4275310"/>
              <a:ext cx="285685" cy="1190739"/>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2" name="71 Serbest Form"/>
            <p:cNvSpPr/>
            <p:nvPr/>
          </p:nvSpPr>
          <p:spPr>
            <a:xfrm>
              <a:off x="4705506" y="3541817"/>
              <a:ext cx="352344" cy="194328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3" name="72 Serbest Form"/>
            <p:cNvSpPr/>
            <p:nvPr/>
          </p:nvSpPr>
          <p:spPr>
            <a:xfrm>
              <a:off x="4705506" y="2741641"/>
              <a:ext cx="428526" cy="2724408"/>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cxnSp>
        <p:nvCxnSpPr>
          <p:cNvPr id="82" name="81 Düz Bağlayıcı"/>
          <p:cNvCxnSpPr>
            <a:stCxn id="41" idx="3"/>
            <a:endCxn id="76" idx="2"/>
          </p:cNvCxnSpPr>
          <p:nvPr/>
        </p:nvCxnSpPr>
        <p:spPr>
          <a:xfrm flipV="1">
            <a:off x="3471863" y="4400550"/>
            <a:ext cx="2017712" cy="9159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85 Düz Bağlayıcı"/>
          <p:cNvCxnSpPr>
            <a:stCxn id="55" idx="2"/>
            <a:endCxn id="76" idx="3"/>
          </p:cNvCxnSpPr>
          <p:nvPr/>
        </p:nvCxnSpPr>
        <p:spPr>
          <a:xfrm>
            <a:off x="5437188" y="3540125"/>
            <a:ext cx="660400" cy="54927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89 Düz Bağlayıcı"/>
          <p:cNvCxnSpPr>
            <a:stCxn id="69" idx="2"/>
          </p:cNvCxnSpPr>
          <p:nvPr/>
        </p:nvCxnSpPr>
        <p:spPr>
          <a:xfrm flipH="1">
            <a:off x="6459538" y="3433763"/>
            <a:ext cx="1550987" cy="72231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76" name="75 Bulut"/>
          <p:cNvSpPr/>
          <p:nvPr/>
        </p:nvSpPr>
        <p:spPr>
          <a:xfrm>
            <a:off x="5486400" y="4049713"/>
            <a:ext cx="1222375" cy="700087"/>
          </a:xfrm>
          <a:prstGeom prst="clou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tx1"/>
                </a:solidFill>
              </a:rPr>
              <a:t>WAN</a:t>
            </a:r>
          </a:p>
        </p:txBody>
      </p:sp>
      <p:sp>
        <p:nvSpPr>
          <p:cNvPr id="93"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Çalışma Metodu -1</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83"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423608" y="428339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789368" y="4283392"/>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78928" y="4283392"/>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429448" y="4283393"/>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892486" y="1037270"/>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58246" y="103727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2"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547806" y="103727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898326" y="1037272"/>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6"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123366" y="1951670"/>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489126" y="195167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778686" y="195167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cxnSp>
        <p:nvCxnSpPr>
          <p:cNvPr id="100" name="99 Düz Bağlayıcı"/>
          <p:cNvCxnSpPr/>
          <p:nvPr/>
        </p:nvCxnSpPr>
        <p:spPr>
          <a:xfrm>
            <a:off x="1763713" y="4654550"/>
            <a:ext cx="665162" cy="635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105" name="104 Düz Bağlayıcı"/>
          <p:cNvCxnSpPr/>
          <p:nvPr/>
        </p:nvCxnSpPr>
        <p:spPr>
          <a:xfrm>
            <a:off x="4156075" y="1362075"/>
            <a:ext cx="666750" cy="7938"/>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106" name="105 Düz Bağlayıcı"/>
          <p:cNvCxnSpPr>
            <a:endCxn id="66" idx="1"/>
          </p:cNvCxnSpPr>
          <p:nvPr/>
        </p:nvCxnSpPr>
        <p:spPr>
          <a:xfrm>
            <a:off x="7067550" y="2276475"/>
            <a:ext cx="327025" cy="3175"/>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Tree>
  </p:cSld>
  <p:clrMapOvr>
    <a:masterClrMapping/>
  </p:clrMapOvr>
  <p:transition>
    <p:cover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33 Grup"/>
          <p:cNvGrpSpPr>
            <a:grpSpLocks noChangeAspect="1"/>
          </p:cNvGrpSpPr>
          <p:nvPr/>
        </p:nvGrpSpPr>
        <p:grpSpPr bwMode="auto">
          <a:xfrm>
            <a:off x="2444750" y="3068638"/>
            <a:ext cx="1027113" cy="2362200"/>
            <a:chOff x="3356437" y="1071563"/>
            <a:chExt cx="2053758" cy="4724717"/>
          </a:xfrm>
        </p:grpSpPr>
        <p:pic>
          <p:nvPicPr>
            <p:cNvPr id="3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071563"/>
              <a:ext cx="1387507" cy="642937"/>
            </a:xfrm>
            <a:prstGeom prst="rect">
              <a:avLst/>
            </a:prstGeom>
            <a:noFill/>
            <a:ln w="9525">
              <a:noFill/>
              <a:miter lim="800000"/>
              <a:headEnd/>
              <a:tailEnd/>
            </a:ln>
            <a:effectLst>
              <a:glow rad="228600">
                <a:schemeClr val="accent3">
                  <a:satMod val="175000"/>
                  <a:alpha val="40000"/>
                </a:schemeClr>
              </a:glow>
            </a:effectLst>
          </p:spPr>
        </p:pic>
        <p:pic>
          <p:nvPicPr>
            <p:cNvPr id="3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776413"/>
              <a:ext cx="1387507" cy="642937"/>
            </a:xfrm>
            <a:prstGeom prst="rect">
              <a:avLst/>
            </a:prstGeom>
            <a:noFill/>
            <a:ln w="9525">
              <a:noFill/>
              <a:miter lim="800000"/>
              <a:headEnd/>
              <a:tailEnd/>
            </a:ln>
            <a:effectLst>
              <a:glow rad="228600">
                <a:schemeClr val="accent3">
                  <a:satMod val="175000"/>
                  <a:alpha val="40000"/>
                </a:schemeClr>
              </a:glow>
            </a:effectLst>
          </p:spPr>
        </p:pic>
        <p:pic>
          <p:nvPicPr>
            <p:cNvPr id="3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3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167063"/>
              <a:ext cx="1387507" cy="642937"/>
            </a:xfrm>
            <a:prstGeom prst="rect">
              <a:avLst/>
            </a:prstGeom>
            <a:noFill/>
            <a:ln w="9525">
              <a:noFill/>
              <a:miter lim="800000"/>
              <a:headEnd/>
              <a:tailEnd/>
            </a:ln>
            <a:effectLst>
              <a:glow rad="228600">
                <a:schemeClr val="accent3">
                  <a:satMod val="175000"/>
                  <a:alpha val="40000"/>
                </a:schemeClr>
              </a:glow>
            </a:effectLst>
          </p:spPr>
        </p:pic>
        <p:pic>
          <p:nvPicPr>
            <p:cNvPr id="3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910013"/>
              <a:ext cx="1387507" cy="642937"/>
            </a:xfrm>
            <a:prstGeom prst="rect">
              <a:avLst/>
            </a:prstGeom>
            <a:noFill/>
            <a:ln w="9525">
              <a:noFill/>
              <a:miter lim="800000"/>
              <a:headEnd/>
              <a:tailEnd/>
            </a:ln>
            <a:effectLst>
              <a:glow rad="101600">
                <a:schemeClr val="accent2">
                  <a:satMod val="175000"/>
                  <a:alpha val="40000"/>
                </a:schemeClr>
              </a:glow>
            </a:effectLst>
          </p:spPr>
        </p:pic>
        <p:pic>
          <p:nvPicPr>
            <p:cNvPr id="4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371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67134" y="5343525"/>
              <a:ext cx="1643061" cy="452755"/>
            </a:xfrm>
            <a:prstGeom prst="rect">
              <a:avLst/>
            </a:prstGeom>
            <a:noFill/>
            <a:ln w="9525">
              <a:noFill/>
              <a:miter lim="800000"/>
              <a:headEnd/>
              <a:tailEnd/>
            </a:ln>
          </p:spPr>
        </p:pic>
        <p:sp>
          <p:nvSpPr>
            <p:cNvPr id="42" name="41 Serbest Form"/>
            <p:cNvSpPr/>
            <p:nvPr/>
          </p:nvSpPr>
          <p:spPr>
            <a:xfrm>
              <a:off x="4695982" y="4923095"/>
              <a:ext cx="219026" cy="552487"/>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3" name="42 Serbest Form"/>
            <p:cNvSpPr/>
            <p:nvPr/>
          </p:nvSpPr>
          <p:spPr>
            <a:xfrm>
              <a:off x="4705506" y="4275352"/>
              <a:ext cx="285685" cy="119070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4" name="43 Serbest Form"/>
            <p:cNvSpPr/>
            <p:nvPr/>
          </p:nvSpPr>
          <p:spPr>
            <a:xfrm>
              <a:off x="4705506" y="3541879"/>
              <a:ext cx="352344" cy="194323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5" name="44 Serbest Form"/>
            <p:cNvSpPr/>
            <p:nvPr/>
          </p:nvSpPr>
          <p:spPr>
            <a:xfrm>
              <a:off x="4705506" y="2741725"/>
              <a:ext cx="428526" cy="272433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6" name="45 Serbest Form"/>
            <p:cNvSpPr/>
            <p:nvPr/>
          </p:nvSpPr>
          <p:spPr>
            <a:xfrm>
              <a:off x="4705506" y="2125734"/>
              <a:ext cx="507884" cy="337207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7" name="46 Serbest Form"/>
            <p:cNvSpPr/>
            <p:nvPr/>
          </p:nvSpPr>
          <p:spPr>
            <a:xfrm>
              <a:off x="4705506" y="1414486"/>
              <a:ext cx="590415" cy="408332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grpSp>
        <p:nvGrpSpPr>
          <p:cNvPr id="113666" name="47 Grup"/>
          <p:cNvGrpSpPr>
            <a:grpSpLocks noChangeAspect="1"/>
          </p:cNvGrpSpPr>
          <p:nvPr/>
        </p:nvGrpSpPr>
        <p:grpSpPr bwMode="auto">
          <a:xfrm>
            <a:off x="4821238" y="1177925"/>
            <a:ext cx="1027112" cy="2362200"/>
            <a:chOff x="3356437" y="1071563"/>
            <a:chExt cx="2053758" cy="4724717"/>
          </a:xfrm>
        </p:grpSpPr>
        <p:pic>
          <p:nvPicPr>
            <p:cNvPr id="4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071563"/>
              <a:ext cx="1387507" cy="642937"/>
            </a:xfrm>
            <a:prstGeom prst="rect">
              <a:avLst/>
            </a:prstGeom>
            <a:noFill/>
            <a:ln w="9525">
              <a:noFill/>
              <a:miter lim="800000"/>
              <a:headEnd/>
              <a:tailEnd/>
            </a:ln>
            <a:effectLst>
              <a:glow rad="101600">
                <a:schemeClr val="accent2">
                  <a:satMod val="175000"/>
                  <a:alpha val="40000"/>
                </a:schemeClr>
              </a:glow>
            </a:effectLst>
          </p:spPr>
        </p:pic>
        <p:pic>
          <p:nvPicPr>
            <p:cNvPr id="5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1776413"/>
              <a:ext cx="1387507" cy="642937"/>
            </a:xfrm>
            <a:prstGeom prst="rect">
              <a:avLst/>
            </a:prstGeom>
            <a:noFill/>
            <a:ln w="9525">
              <a:noFill/>
              <a:miter lim="800000"/>
              <a:headEnd/>
              <a:tailEnd/>
            </a:ln>
            <a:effectLst>
              <a:glow rad="228600">
                <a:schemeClr val="accent3">
                  <a:satMod val="175000"/>
                  <a:alpha val="40000"/>
                </a:schemeClr>
              </a:glow>
            </a:effectLst>
          </p:spPr>
        </p:pic>
        <p:pic>
          <p:nvPicPr>
            <p:cNvPr id="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5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167063"/>
              <a:ext cx="1387507" cy="642937"/>
            </a:xfrm>
            <a:prstGeom prst="rect">
              <a:avLst/>
            </a:prstGeom>
            <a:noFill/>
            <a:ln w="9525">
              <a:noFill/>
              <a:miter lim="800000"/>
              <a:headEnd/>
              <a:tailEnd/>
            </a:ln>
            <a:effectLst>
              <a:glow rad="228600">
                <a:schemeClr val="accent3">
                  <a:satMod val="175000"/>
                  <a:alpha val="40000"/>
                </a:schemeClr>
              </a:glow>
            </a:effectLst>
          </p:spPr>
        </p:pic>
        <p:pic>
          <p:nvPicPr>
            <p:cNvPr id="5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910013"/>
              <a:ext cx="1387507" cy="642937"/>
            </a:xfrm>
            <a:prstGeom prst="rect">
              <a:avLst/>
            </a:prstGeom>
            <a:noFill/>
            <a:ln w="9525">
              <a:noFill/>
              <a:miter lim="800000"/>
              <a:headEnd/>
              <a:tailEnd/>
            </a:ln>
            <a:effectLst>
              <a:glow rad="228600">
                <a:schemeClr val="accent3">
                  <a:satMod val="175000"/>
                  <a:alpha val="40000"/>
                </a:schemeClr>
              </a:glow>
            </a:effectLst>
          </p:spPr>
        </p:pic>
        <p:pic>
          <p:nvPicPr>
            <p:cNvPr id="5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369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67134" y="5343525"/>
              <a:ext cx="1643061" cy="452755"/>
            </a:xfrm>
            <a:prstGeom prst="rect">
              <a:avLst/>
            </a:prstGeom>
            <a:noFill/>
            <a:ln w="9525">
              <a:noFill/>
              <a:miter lim="800000"/>
              <a:headEnd/>
              <a:tailEnd/>
            </a:ln>
          </p:spPr>
        </p:pic>
        <p:sp>
          <p:nvSpPr>
            <p:cNvPr id="56" name="55 Serbest Form"/>
            <p:cNvSpPr/>
            <p:nvPr/>
          </p:nvSpPr>
          <p:spPr>
            <a:xfrm>
              <a:off x="4695983" y="4923097"/>
              <a:ext cx="219024" cy="552487"/>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7" name="56 Serbest Form"/>
            <p:cNvSpPr/>
            <p:nvPr/>
          </p:nvSpPr>
          <p:spPr>
            <a:xfrm>
              <a:off x="4705505" y="4275354"/>
              <a:ext cx="285685" cy="119070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8" name="57 Serbest Form"/>
            <p:cNvSpPr/>
            <p:nvPr/>
          </p:nvSpPr>
          <p:spPr>
            <a:xfrm>
              <a:off x="4705505" y="3541879"/>
              <a:ext cx="352346" cy="194323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9" name="58 Serbest Form"/>
            <p:cNvSpPr/>
            <p:nvPr/>
          </p:nvSpPr>
          <p:spPr>
            <a:xfrm>
              <a:off x="4705505" y="2741725"/>
              <a:ext cx="428529" cy="272433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60" name="59 Serbest Form"/>
            <p:cNvSpPr/>
            <p:nvPr/>
          </p:nvSpPr>
          <p:spPr>
            <a:xfrm>
              <a:off x="4705505" y="2125734"/>
              <a:ext cx="507885" cy="3372076"/>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61" name="60 Serbest Form"/>
            <p:cNvSpPr/>
            <p:nvPr/>
          </p:nvSpPr>
          <p:spPr>
            <a:xfrm>
              <a:off x="4705505" y="1414486"/>
              <a:ext cx="590416" cy="408332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grpSp>
        <p:nvGrpSpPr>
          <p:cNvPr id="113667" name="61 Grup"/>
          <p:cNvGrpSpPr>
            <a:grpSpLocks noChangeAspect="1"/>
          </p:cNvGrpSpPr>
          <p:nvPr/>
        </p:nvGrpSpPr>
        <p:grpSpPr bwMode="auto">
          <a:xfrm>
            <a:off x="7394575" y="1757363"/>
            <a:ext cx="1027113" cy="1676400"/>
            <a:chOff x="3356437" y="2443163"/>
            <a:chExt cx="2053758" cy="3353117"/>
          </a:xfrm>
        </p:grpSpPr>
        <p:pic>
          <p:nvPicPr>
            <p:cNvPr id="6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2443163"/>
              <a:ext cx="1387507" cy="642937"/>
            </a:xfrm>
            <a:prstGeom prst="rect">
              <a:avLst/>
            </a:prstGeom>
            <a:noFill/>
            <a:ln w="9525">
              <a:noFill/>
              <a:miter lim="800000"/>
              <a:headEnd/>
              <a:tailEnd/>
            </a:ln>
            <a:effectLst>
              <a:glow rad="228600">
                <a:schemeClr val="accent3">
                  <a:satMod val="175000"/>
                  <a:alpha val="40000"/>
                </a:schemeClr>
              </a:glow>
            </a:effectLst>
          </p:spPr>
        </p:pic>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167063"/>
              <a:ext cx="1387507" cy="642937"/>
            </a:xfrm>
            <a:prstGeom prst="rect">
              <a:avLst/>
            </a:prstGeom>
            <a:noFill/>
            <a:ln w="9525">
              <a:noFill/>
              <a:miter lim="800000"/>
              <a:headEnd/>
              <a:tailEnd/>
            </a:ln>
            <a:effectLst>
              <a:glow rad="101600">
                <a:schemeClr val="accent2">
                  <a:satMod val="175000"/>
                  <a:alpha val="40000"/>
                </a:schemeClr>
              </a:glow>
            </a:effectLst>
          </p:spPr>
        </p:pic>
        <p:pic>
          <p:nvPicPr>
            <p:cNvPr id="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3910013"/>
              <a:ext cx="1387507" cy="642937"/>
            </a:xfrm>
            <a:prstGeom prst="rect">
              <a:avLst/>
            </a:prstGeom>
            <a:noFill/>
            <a:ln w="9525">
              <a:noFill/>
              <a:miter lim="800000"/>
              <a:headEnd/>
              <a:tailEnd/>
            </a:ln>
            <a:effectLst>
              <a:glow rad="228600">
                <a:schemeClr val="accent3">
                  <a:satMod val="175000"/>
                  <a:alpha val="40000"/>
                </a:schemeClr>
              </a:glow>
            </a:effectLst>
          </p:spPr>
        </p:pic>
        <p:pic>
          <p:nvPicPr>
            <p:cNvPr id="6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6437" y="4576763"/>
              <a:ext cx="1387507" cy="642937"/>
            </a:xfrm>
            <a:prstGeom prst="rect">
              <a:avLst/>
            </a:prstGeom>
            <a:noFill/>
            <a:ln w="9525">
              <a:noFill/>
              <a:miter lim="800000"/>
              <a:headEnd/>
              <a:tailEnd/>
            </a:ln>
            <a:effectLst>
              <a:glow rad="228600">
                <a:schemeClr val="accent3">
                  <a:satMod val="175000"/>
                  <a:alpha val="40000"/>
                </a:schemeClr>
              </a:glow>
            </a:effectLst>
          </p:spPr>
        </p:pic>
        <p:pic>
          <p:nvPicPr>
            <p:cNvPr id="11368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67134" y="5343525"/>
              <a:ext cx="1643061" cy="452755"/>
            </a:xfrm>
            <a:prstGeom prst="rect">
              <a:avLst/>
            </a:prstGeom>
            <a:noFill/>
            <a:ln w="9525">
              <a:noFill/>
              <a:miter lim="800000"/>
              <a:headEnd/>
              <a:tailEnd/>
            </a:ln>
          </p:spPr>
        </p:pic>
        <p:sp>
          <p:nvSpPr>
            <p:cNvPr id="70" name="69 Serbest Form"/>
            <p:cNvSpPr/>
            <p:nvPr/>
          </p:nvSpPr>
          <p:spPr>
            <a:xfrm>
              <a:off x="4695982" y="4923071"/>
              <a:ext cx="219026" cy="552502"/>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1" name="70 Serbest Form"/>
            <p:cNvSpPr/>
            <p:nvPr/>
          </p:nvSpPr>
          <p:spPr>
            <a:xfrm>
              <a:off x="4705506" y="4275310"/>
              <a:ext cx="285685" cy="1190739"/>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2" name="71 Serbest Form"/>
            <p:cNvSpPr/>
            <p:nvPr/>
          </p:nvSpPr>
          <p:spPr>
            <a:xfrm>
              <a:off x="4705506" y="3541817"/>
              <a:ext cx="352344" cy="1943284"/>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3" name="72 Serbest Form"/>
            <p:cNvSpPr/>
            <p:nvPr/>
          </p:nvSpPr>
          <p:spPr>
            <a:xfrm>
              <a:off x="4705506" y="2741641"/>
              <a:ext cx="428526" cy="2724408"/>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pSp>
      <p:cxnSp>
        <p:nvCxnSpPr>
          <p:cNvPr id="82" name="81 Düz Bağlayıcı"/>
          <p:cNvCxnSpPr>
            <a:stCxn id="41" idx="3"/>
            <a:endCxn id="76" idx="2"/>
          </p:cNvCxnSpPr>
          <p:nvPr/>
        </p:nvCxnSpPr>
        <p:spPr>
          <a:xfrm flipV="1">
            <a:off x="3471863" y="4400550"/>
            <a:ext cx="2017712" cy="9159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85 Düz Bağlayıcı"/>
          <p:cNvCxnSpPr>
            <a:stCxn id="55" idx="2"/>
            <a:endCxn id="76" idx="3"/>
          </p:cNvCxnSpPr>
          <p:nvPr/>
        </p:nvCxnSpPr>
        <p:spPr>
          <a:xfrm>
            <a:off x="5437188" y="3540125"/>
            <a:ext cx="660400" cy="54927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89 Düz Bağlayıcı"/>
          <p:cNvCxnSpPr>
            <a:stCxn id="69" idx="2"/>
          </p:cNvCxnSpPr>
          <p:nvPr/>
        </p:nvCxnSpPr>
        <p:spPr>
          <a:xfrm flipH="1">
            <a:off x="6459538" y="3433763"/>
            <a:ext cx="1550987" cy="72231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76" name="75 Bulut"/>
          <p:cNvSpPr/>
          <p:nvPr/>
        </p:nvSpPr>
        <p:spPr>
          <a:xfrm>
            <a:off x="5486400" y="4049713"/>
            <a:ext cx="1222375" cy="700087"/>
          </a:xfrm>
          <a:prstGeom prst="clou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tx1"/>
                </a:solidFill>
              </a:rPr>
              <a:t>WAN</a:t>
            </a:r>
          </a:p>
        </p:txBody>
      </p:sp>
      <p:sp>
        <p:nvSpPr>
          <p:cNvPr id="93"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Çalışma Metodu -2</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83"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408367" y="4390071"/>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8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774127" y="4390072"/>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063687" y="4390072"/>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414207" y="4390073"/>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334446" y="1037270"/>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700206" y="103727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2"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989766" y="103727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4340286" y="1037272"/>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6"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123366" y="1951670"/>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489126" y="195167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778686" y="195167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Clr clrSpc="rgb">
                                      <p:cBhvr override="childStyle">
                                        <p:cTn id="6" dur="100" fill="hold"/>
                                        <p:tgtEl>
                                          <p:spTgt spid="83"/>
                                        </p:tgtEl>
                                        <p:attrNameLst>
                                          <p:attrName>style.color</p:attrName>
                                        </p:attrNameLst>
                                      </p:cBhvr>
                                      <p:to>
                                        <a:schemeClr val="accent2"/>
                                      </p:to>
                                    </p:animClr>
                                    <p:animClr clrSpc="rgb">
                                      <p:cBhvr>
                                        <p:cTn id="7" dur="100" fill="hold"/>
                                        <p:tgtEl>
                                          <p:spTgt spid="83"/>
                                        </p:tgtEl>
                                        <p:attrNameLst>
                                          <p:attrName>fillcolor</p:attrName>
                                        </p:attrNameLst>
                                      </p:cBhvr>
                                      <p:to>
                                        <a:schemeClr val="accent2"/>
                                      </p:to>
                                    </p:animClr>
                                    <p:set>
                                      <p:cBhvr>
                                        <p:cTn id="8" dur="100" fill="hold"/>
                                        <p:tgtEl>
                                          <p:spTgt spid="83"/>
                                        </p:tgtEl>
                                        <p:attrNameLst>
                                          <p:attrName>fill.type</p:attrName>
                                        </p:attrNameLst>
                                      </p:cBhvr>
                                      <p:to>
                                        <p:strVal val="solid"/>
                                      </p:to>
                                    </p:set>
                                    <p:set>
                                      <p:cBhvr>
                                        <p:cTn id="9" dur="100" fill="hold"/>
                                        <p:tgtEl>
                                          <p:spTgt spid="83"/>
                                        </p:tgtEl>
                                        <p:attrNameLst>
                                          <p:attrName>fill.on</p:attrName>
                                        </p:attrNameLst>
                                      </p:cBhvr>
                                      <p:to>
                                        <p:strVal val="true"/>
                                      </p:to>
                                    </p:set>
                                    <p:animRot by="120000">
                                      <p:cBhvr>
                                        <p:cTn id="10" dur="100" fill="hold">
                                          <p:stCondLst>
                                            <p:cond delay="0"/>
                                          </p:stCondLst>
                                        </p:cTn>
                                        <p:tgtEl>
                                          <p:spTgt spid="83"/>
                                        </p:tgtEl>
                                        <p:attrNameLst>
                                          <p:attrName>r</p:attrName>
                                        </p:attrNameLst>
                                      </p:cBhvr>
                                    </p:animRot>
                                    <p:animRot by="-240000">
                                      <p:cBhvr>
                                        <p:cTn id="11" dur="200" fill="hold">
                                          <p:stCondLst>
                                            <p:cond delay="200"/>
                                          </p:stCondLst>
                                        </p:cTn>
                                        <p:tgtEl>
                                          <p:spTgt spid="83"/>
                                        </p:tgtEl>
                                        <p:attrNameLst>
                                          <p:attrName>r</p:attrName>
                                        </p:attrNameLst>
                                      </p:cBhvr>
                                    </p:animRot>
                                    <p:animRot by="240000">
                                      <p:cBhvr>
                                        <p:cTn id="12" dur="200" fill="hold">
                                          <p:stCondLst>
                                            <p:cond delay="400"/>
                                          </p:stCondLst>
                                        </p:cTn>
                                        <p:tgtEl>
                                          <p:spTgt spid="83"/>
                                        </p:tgtEl>
                                        <p:attrNameLst>
                                          <p:attrName>r</p:attrName>
                                        </p:attrNameLst>
                                      </p:cBhvr>
                                    </p:animRot>
                                    <p:animRot by="-240000">
                                      <p:cBhvr>
                                        <p:cTn id="13" dur="200" fill="hold">
                                          <p:stCondLst>
                                            <p:cond delay="600"/>
                                          </p:stCondLst>
                                        </p:cTn>
                                        <p:tgtEl>
                                          <p:spTgt spid="83"/>
                                        </p:tgtEl>
                                        <p:attrNameLst>
                                          <p:attrName>r</p:attrName>
                                        </p:attrNameLst>
                                      </p:cBhvr>
                                    </p:animRot>
                                    <p:animRot by="120000">
                                      <p:cBhvr>
                                        <p:cTn id="14"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3068003"/>
            <a:ext cx="693754" cy="321469"/>
          </a:xfrm>
          <a:prstGeom prst="rect">
            <a:avLst/>
          </a:prstGeom>
          <a:noFill/>
          <a:ln w="9525">
            <a:noFill/>
            <a:miter lim="800000"/>
            <a:headEnd/>
            <a:tailEnd/>
          </a:ln>
          <a:effectLst>
            <a:glow rad="228600">
              <a:schemeClr val="accent3">
                <a:satMod val="175000"/>
                <a:alpha val="40000"/>
              </a:schemeClr>
            </a:glow>
          </a:effectLst>
        </p:spPr>
      </p:pic>
      <p:pic>
        <p:nvPicPr>
          <p:cNvPr id="3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3420428"/>
            <a:ext cx="693754" cy="321469"/>
          </a:xfrm>
          <a:prstGeom prst="rect">
            <a:avLst/>
          </a:prstGeom>
          <a:noFill/>
          <a:ln w="9525">
            <a:noFill/>
            <a:miter lim="800000"/>
            <a:headEnd/>
            <a:tailEnd/>
          </a:ln>
          <a:effectLst>
            <a:glow rad="228600">
              <a:schemeClr val="accent3">
                <a:satMod val="175000"/>
                <a:alpha val="40000"/>
              </a:schemeClr>
            </a:glow>
          </a:effectLst>
        </p:spPr>
      </p:pic>
      <p:pic>
        <p:nvPicPr>
          <p:cNvPr id="3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3753803"/>
            <a:ext cx="693754" cy="321469"/>
          </a:xfrm>
          <a:prstGeom prst="rect">
            <a:avLst/>
          </a:prstGeom>
          <a:noFill/>
          <a:ln w="9525">
            <a:noFill/>
            <a:miter lim="800000"/>
            <a:headEnd/>
            <a:tailEnd/>
          </a:ln>
          <a:effectLst>
            <a:glow rad="101600">
              <a:schemeClr val="accent2">
                <a:satMod val="175000"/>
                <a:alpha val="40000"/>
              </a:schemeClr>
            </a:glow>
          </a:effectLst>
        </p:spPr>
      </p:pic>
      <p:pic>
        <p:nvPicPr>
          <p:cNvPr id="3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4115753"/>
            <a:ext cx="693754" cy="321469"/>
          </a:xfrm>
          <a:prstGeom prst="rect">
            <a:avLst/>
          </a:prstGeom>
          <a:noFill/>
          <a:ln w="9525">
            <a:noFill/>
            <a:miter lim="800000"/>
            <a:headEnd/>
            <a:tailEnd/>
          </a:ln>
          <a:effectLst>
            <a:glow rad="228600">
              <a:schemeClr val="accent3">
                <a:satMod val="175000"/>
                <a:alpha val="40000"/>
              </a:schemeClr>
            </a:glow>
          </a:effectLst>
        </p:spPr>
      </p:pic>
      <p:pic>
        <p:nvPicPr>
          <p:cNvPr id="3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4487228"/>
            <a:ext cx="693754" cy="321469"/>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4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4820603"/>
            <a:ext cx="693754" cy="321469"/>
          </a:xfrm>
          <a:prstGeom prst="rect">
            <a:avLst/>
          </a:prstGeom>
          <a:noFill/>
          <a:ln w="9525">
            <a:noFill/>
            <a:miter lim="800000"/>
            <a:headEnd/>
            <a:tailEnd/>
          </a:ln>
          <a:effectLst>
            <a:glow rad="228600">
              <a:schemeClr val="accent3">
                <a:satMod val="175000"/>
                <a:alpha val="40000"/>
              </a:schemeClr>
            </a:glow>
          </a:effectLst>
        </p:spPr>
      </p:pic>
      <p:pic>
        <p:nvPicPr>
          <p:cNvPr id="114695"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49538" y="5203825"/>
            <a:ext cx="822325" cy="227013"/>
          </a:xfrm>
          <a:prstGeom prst="rect">
            <a:avLst/>
          </a:prstGeom>
          <a:noFill/>
          <a:ln w="9525">
            <a:noFill/>
            <a:miter lim="800000"/>
            <a:headEnd/>
            <a:tailEnd/>
          </a:ln>
        </p:spPr>
      </p:pic>
      <p:sp>
        <p:nvSpPr>
          <p:cNvPr id="42" name="41 Serbest Form"/>
          <p:cNvSpPr/>
          <p:nvPr/>
        </p:nvSpPr>
        <p:spPr>
          <a:xfrm>
            <a:off x="3114675" y="4994275"/>
            <a:ext cx="109538" cy="2762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3" name="42 Serbest Form"/>
          <p:cNvSpPr/>
          <p:nvPr/>
        </p:nvSpPr>
        <p:spPr>
          <a:xfrm>
            <a:off x="3119438" y="4670425"/>
            <a:ext cx="142875" cy="59531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4" name="43 Serbest Form"/>
          <p:cNvSpPr/>
          <p:nvPr/>
        </p:nvSpPr>
        <p:spPr>
          <a:xfrm>
            <a:off x="3119438" y="4303713"/>
            <a:ext cx="176212" cy="97155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5" name="44 Serbest Form"/>
          <p:cNvSpPr/>
          <p:nvPr/>
        </p:nvSpPr>
        <p:spPr>
          <a:xfrm>
            <a:off x="3119438" y="3903663"/>
            <a:ext cx="214312" cy="136207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6" name="45 Serbest Form"/>
          <p:cNvSpPr/>
          <p:nvPr/>
        </p:nvSpPr>
        <p:spPr>
          <a:xfrm>
            <a:off x="3119438" y="3595688"/>
            <a:ext cx="254000" cy="16859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7" name="46 Serbest Form"/>
          <p:cNvSpPr/>
          <p:nvPr/>
        </p:nvSpPr>
        <p:spPr>
          <a:xfrm>
            <a:off x="3119438" y="3238500"/>
            <a:ext cx="295275" cy="204311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pic>
        <p:nvPicPr>
          <p:cNvPr id="4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1178243"/>
            <a:ext cx="693754" cy="321469"/>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5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1530668"/>
            <a:ext cx="693754" cy="321469"/>
          </a:xfrm>
          <a:prstGeom prst="rect">
            <a:avLst/>
          </a:prstGeom>
          <a:noFill/>
          <a:ln w="9525">
            <a:noFill/>
            <a:miter lim="800000"/>
            <a:headEnd/>
            <a:tailEnd/>
          </a:ln>
          <a:effectLst>
            <a:glow rad="228600">
              <a:schemeClr val="accent3">
                <a:satMod val="175000"/>
                <a:alpha val="40000"/>
              </a:schemeClr>
            </a:glow>
          </a:effectLst>
        </p:spPr>
      </p:pic>
      <p:pic>
        <p:nvPicPr>
          <p:cNvPr id="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1864043"/>
            <a:ext cx="693754" cy="321469"/>
          </a:xfrm>
          <a:prstGeom prst="rect">
            <a:avLst/>
          </a:prstGeom>
          <a:noFill/>
          <a:ln w="9525">
            <a:noFill/>
            <a:miter lim="800000"/>
            <a:headEnd/>
            <a:tailEnd/>
          </a:ln>
          <a:effectLst>
            <a:glow rad="228600">
              <a:schemeClr val="accent3">
                <a:satMod val="175000"/>
                <a:alpha val="40000"/>
              </a:schemeClr>
            </a:glow>
          </a:effectLst>
        </p:spPr>
      </p:pic>
      <p:pic>
        <p:nvPicPr>
          <p:cNvPr id="5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2225993"/>
            <a:ext cx="693754" cy="321469"/>
          </a:xfrm>
          <a:prstGeom prst="rect">
            <a:avLst/>
          </a:prstGeom>
          <a:noFill/>
          <a:ln w="9525">
            <a:noFill/>
            <a:miter lim="800000"/>
            <a:headEnd/>
            <a:tailEnd/>
          </a:ln>
          <a:effectLst>
            <a:glow rad="101600">
              <a:schemeClr val="accent2">
                <a:satMod val="175000"/>
                <a:alpha val="40000"/>
              </a:schemeClr>
            </a:glow>
          </a:effectLst>
        </p:spPr>
      </p:pic>
      <p:pic>
        <p:nvPicPr>
          <p:cNvPr id="5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2597468"/>
            <a:ext cx="693754" cy="321469"/>
          </a:xfrm>
          <a:prstGeom prst="rect">
            <a:avLst/>
          </a:prstGeom>
          <a:noFill/>
          <a:ln w="9525">
            <a:noFill/>
            <a:miter lim="800000"/>
            <a:headEnd/>
            <a:tailEnd/>
          </a:ln>
          <a:effectLst>
            <a:glow rad="228600">
              <a:schemeClr val="accent3">
                <a:satMod val="175000"/>
                <a:alpha val="40000"/>
              </a:schemeClr>
            </a:glow>
          </a:effectLst>
        </p:spPr>
      </p:pic>
      <p:pic>
        <p:nvPicPr>
          <p:cNvPr id="5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2930843"/>
            <a:ext cx="693754" cy="321469"/>
          </a:xfrm>
          <a:prstGeom prst="rect">
            <a:avLst/>
          </a:prstGeom>
          <a:noFill/>
          <a:ln w="9525">
            <a:noFill/>
            <a:miter lim="800000"/>
            <a:headEnd/>
            <a:tailEnd/>
          </a:ln>
          <a:effectLst>
            <a:glow rad="228600">
              <a:schemeClr val="accent3">
                <a:satMod val="175000"/>
                <a:alpha val="40000"/>
              </a:schemeClr>
            </a:glow>
          </a:effectLst>
        </p:spPr>
      </p:pic>
      <p:pic>
        <p:nvPicPr>
          <p:cNvPr id="11470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26025" y="3314700"/>
            <a:ext cx="822325" cy="225425"/>
          </a:xfrm>
          <a:prstGeom prst="rect">
            <a:avLst/>
          </a:prstGeom>
          <a:noFill/>
          <a:ln w="9525">
            <a:noFill/>
            <a:miter lim="800000"/>
            <a:headEnd/>
            <a:tailEnd/>
          </a:ln>
        </p:spPr>
      </p:pic>
      <p:sp>
        <p:nvSpPr>
          <p:cNvPr id="56" name="55 Serbest Form"/>
          <p:cNvSpPr/>
          <p:nvPr/>
        </p:nvSpPr>
        <p:spPr>
          <a:xfrm>
            <a:off x="5491163" y="3105150"/>
            <a:ext cx="109537" cy="2762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7" name="56 Serbest Form"/>
          <p:cNvSpPr/>
          <p:nvPr/>
        </p:nvSpPr>
        <p:spPr>
          <a:xfrm>
            <a:off x="5495925" y="2781300"/>
            <a:ext cx="142875" cy="59531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8" name="57 Serbest Form"/>
          <p:cNvSpPr/>
          <p:nvPr/>
        </p:nvSpPr>
        <p:spPr>
          <a:xfrm>
            <a:off x="5495925" y="2414588"/>
            <a:ext cx="176213" cy="97155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9" name="58 Serbest Form"/>
          <p:cNvSpPr/>
          <p:nvPr/>
        </p:nvSpPr>
        <p:spPr>
          <a:xfrm>
            <a:off x="5495925" y="2014538"/>
            <a:ext cx="214313" cy="136207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60" name="59 Serbest Form"/>
          <p:cNvSpPr/>
          <p:nvPr/>
        </p:nvSpPr>
        <p:spPr>
          <a:xfrm>
            <a:off x="5495925" y="1704975"/>
            <a:ext cx="254000" cy="16859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61" name="60 Serbest Form"/>
          <p:cNvSpPr/>
          <p:nvPr/>
        </p:nvSpPr>
        <p:spPr>
          <a:xfrm>
            <a:off x="5495925" y="1349375"/>
            <a:ext cx="295275" cy="20415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pic>
        <p:nvPicPr>
          <p:cNvPr id="6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4049" y="1757363"/>
            <a:ext cx="693754" cy="321469"/>
          </a:xfrm>
          <a:prstGeom prst="rect">
            <a:avLst/>
          </a:prstGeom>
          <a:noFill/>
          <a:ln w="9525">
            <a:noFill/>
            <a:miter lim="800000"/>
            <a:headEnd/>
            <a:tailEnd/>
          </a:ln>
          <a:effectLst>
            <a:glow rad="228600">
              <a:schemeClr val="accent3">
                <a:satMod val="175000"/>
                <a:alpha val="40000"/>
              </a:schemeClr>
            </a:glow>
          </a:effectLst>
        </p:spPr>
      </p:pic>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4049" y="2119313"/>
            <a:ext cx="693754" cy="321469"/>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4049" y="2490788"/>
            <a:ext cx="693754" cy="321469"/>
          </a:xfrm>
          <a:prstGeom prst="rect">
            <a:avLst/>
          </a:prstGeom>
          <a:noFill/>
          <a:ln w="9525">
            <a:noFill/>
            <a:miter lim="800000"/>
            <a:headEnd/>
            <a:tailEnd/>
          </a:ln>
          <a:effectLst>
            <a:glow rad="228600">
              <a:schemeClr val="accent3">
                <a:satMod val="175000"/>
                <a:alpha val="40000"/>
              </a:schemeClr>
            </a:glow>
          </a:effectLst>
        </p:spPr>
      </p:pic>
      <p:pic>
        <p:nvPicPr>
          <p:cNvPr id="6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4049" y="2824163"/>
            <a:ext cx="693754" cy="321469"/>
          </a:xfrm>
          <a:prstGeom prst="rect">
            <a:avLst/>
          </a:prstGeom>
          <a:noFill/>
          <a:ln w="9525">
            <a:noFill/>
            <a:miter lim="800000"/>
            <a:headEnd/>
            <a:tailEnd/>
          </a:ln>
          <a:effectLst>
            <a:glow rad="101600">
              <a:schemeClr val="accent2">
                <a:satMod val="175000"/>
                <a:alpha val="40000"/>
              </a:schemeClr>
            </a:glow>
          </a:effectLst>
        </p:spPr>
      </p:pic>
      <p:pic>
        <p:nvPicPr>
          <p:cNvPr id="11471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99363" y="3208338"/>
            <a:ext cx="822325" cy="225425"/>
          </a:xfrm>
          <a:prstGeom prst="rect">
            <a:avLst/>
          </a:prstGeom>
          <a:noFill/>
          <a:ln w="9525">
            <a:noFill/>
            <a:miter lim="800000"/>
            <a:headEnd/>
            <a:tailEnd/>
          </a:ln>
        </p:spPr>
      </p:pic>
      <p:sp>
        <p:nvSpPr>
          <p:cNvPr id="70" name="69 Serbest Form"/>
          <p:cNvSpPr/>
          <p:nvPr/>
        </p:nvSpPr>
        <p:spPr>
          <a:xfrm>
            <a:off x="8064500" y="2998788"/>
            <a:ext cx="109538" cy="2762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1" name="70 Serbest Form"/>
          <p:cNvSpPr/>
          <p:nvPr/>
        </p:nvSpPr>
        <p:spPr>
          <a:xfrm>
            <a:off x="8069263" y="2674938"/>
            <a:ext cx="142875" cy="595312"/>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2" name="71 Serbest Form"/>
          <p:cNvSpPr/>
          <p:nvPr/>
        </p:nvSpPr>
        <p:spPr>
          <a:xfrm>
            <a:off x="8069263" y="2306638"/>
            <a:ext cx="176212" cy="973137"/>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3" name="72 Serbest Form"/>
          <p:cNvSpPr/>
          <p:nvPr/>
        </p:nvSpPr>
        <p:spPr>
          <a:xfrm>
            <a:off x="8069263" y="1906588"/>
            <a:ext cx="214312" cy="1363662"/>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cxnSp>
        <p:nvCxnSpPr>
          <p:cNvPr id="82" name="81 Düz Bağlayıcı"/>
          <p:cNvCxnSpPr>
            <a:stCxn id="41" idx="3"/>
            <a:endCxn id="76" idx="2"/>
          </p:cNvCxnSpPr>
          <p:nvPr/>
        </p:nvCxnSpPr>
        <p:spPr>
          <a:xfrm flipV="1">
            <a:off x="3471863" y="4400550"/>
            <a:ext cx="2017712" cy="9159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85 Düz Bağlayıcı"/>
          <p:cNvCxnSpPr>
            <a:stCxn id="55" idx="2"/>
            <a:endCxn id="76" idx="3"/>
          </p:cNvCxnSpPr>
          <p:nvPr/>
        </p:nvCxnSpPr>
        <p:spPr>
          <a:xfrm>
            <a:off x="5437188" y="3540125"/>
            <a:ext cx="660400" cy="54927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89 Düz Bağlayıcı"/>
          <p:cNvCxnSpPr>
            <a:stCxn id="69" idx="2"/>
          </p:cNvCxnSpPr>
          <p:nvPr/>
        </p:nvCxnSpPr>
        <p:spPr>
          <a:xfrm flipH="1">
            <a:off x="6459538" y="3433763"/>
            <a:ext cx="1550987" cy="72231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76" name="75 Bulut"/>
          <p:cNvSpPr/>
          <p:nvPr/>
        </p:nvSpPr>
        <p:spPr>
          <a:xfrm>
            <a:off x="5486400" y="4049713"/>
            <a:ext cx="1222375" cy="700087"/>
          </a:xfrm>
          <a:prstGeom prst="clou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tx1"/>
                </a:solidFill>
              </a:rPr>
              <a:t>WAN</a:t>
            </a:r>
          </a:p>
        </p:txBody>
      </p:sp>
      <p:sp>
        <p:nvSpPr>
          <p:cNvPr id="93"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Çalışma Metodu -3</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83"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459929" y="4329108"/>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8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865567" y="3551873"/>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155127" y="3551873"/>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505647" y="3551874"/>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944046" y="1022031"/>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9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43006" y="201263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2"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532566" y="201263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883086" y="2012632"/>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6"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123366" y="2637469"/>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489126" y="2637470"/>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778686" y="2637470"/>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cxnSp>
        <p:nvCxnSpPr>
          <p:cNvPr id="63" name="62 Düz Bağlayıcı"/>
          <p:cNvCxnSpPr>
            <a:stCxn id="88" idx="3"/>
            <a:endCxn id="37" idx="1"/>
          </p:cNvCxnSpPr>
          <p:nvPr/>
        </p:nvCxnSpPr>
        <p:spPr>
          <a:xfrm>
            <a:off x="1779588" y="3908425"/>
            <a:ext cx="665162" cy="635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74" name="73 Düz Bağlayıcı"/>
          <p:cNvCxnSpPr/>
          <p:nvPr/>
        </p:nvCxnSpPr>
        <p:spPr>
          <a:xfrm>
            <a:off x="1779588" y="4654550"/>
            <a:ext cx="665162" cy="6350"/>
          </a:xfrm>
          <a:prstGeom prst="line">
            <a:avLst/>
          </a:prstGeom>
          <a:ln w="57150">
            <a:solidFill>
              <a:srgbClr val="FFFF00"/>
            </a:solidFill>
            <a:prstDash val="sysDot"/>
          </a:ln>
        </p:spPr>
        <p:style>
          <a:lnRef idx="1">
            <a:schemeClr val="accent2"/>
          </a:lnRef>
          <a:fillRef idx="0">
            <a:schemeClr val="accent2"/>
          </a:fillRef>
          <a:effectRef idx="0">
            <a:schemeClr val="accent2"/>
          </a:effectRef>
          <a:fontRef idx="minor">
            <a:schemeClr val="tx1"/>
          </a:fontRef>
        </p:style>
      </p:cxnSp>
      <p:cxnSp>
        <p:nvCxnSpPr>
          <p:cNvPr id="75" name="74 Düz Bağlayıcı"/>
          <p:cNvCxnSpPr/>
          <p:nvPr/>
        </p:nvCxnSpPr>
        <p:spPr>
          <a:xfrm>
            <a:off x="4232275" y="1347788"/>
            <a:ext cx="666750" cy="6350"/>
          </a:xfrm>
          <a:prstGeom prst="line">
            <a:avLst/>
          </a:prstGeom>
          <a:ln w="57150">
            <a:solidFill>
              <a:srgbClr val="FFFF00"/>
            </a:solidFill>
            <a:prstDash val="sysDot"/>
          </a:ln>
        </p:spPr>
        <p:style>
          <a:lnRef idx="1">
            <a:schemeClr val="accent2"/>
          </a:lnRef>
          <a:fillRef idx="0">
            <a:schemeClr val="accent2"/>
          </a:fillRef>
          <a:effectRef idx="0">
            <a:schemeClr val="accent2"/>
          </a:effectRef>
          <a:fontRef idx="minor">
            <a:schemeClr val="tx1"/>
          </a:fontRef>
        </p:style>
      </p:cxnSp>
      <p:cxnSp>
        <p:nvCxnSpPr>
          <p:cNvPr id="77" name="76 Düz Bağlayıcı"/>
          <p:cNvCxnSpPr/>
          <p:nvPr/>
        </p:nvCxnSpPr>
        <p:spPr>
          <a:xfrm>
            <a:off x="4217988" y="2398713"/>
            <a:ext cx="665162" cy="635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pic>
        <p:nvPicPr>
          <p:cNvPr id="7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473886" y="1936431"/>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cxnSp>
        <p:nvCxnSpPr>
          <p:cNvPr id="79" name="78 Düz Bağlayıcı"/>
          <p:cNvCxnSpPr/>
          <p:nvPr/>
        </p:nvCxnSpPr>
        <p:spPr>
          <a:xfrm>
            <a:off x="6762750" y="2262188"/>
            <a:ext cx="665163" cy="6350"/>
          </a:xfrm>
          <a:prstGeom prst="line">
            <a:avLst/>
          </a:prstGeom>
          <a:ln w="57150">
            <a:solidFill>
              <a:srgbClr val="FFFF00"/>
            </a:solidFill>
            <a:prstDash val="sysDot"/>
          </a:ln>
        </p:spPr>
        <p:style>
          <a:lnRef idx="1">
            <a:schemeClr val="accent2"/>
          </a:lnRef>
          <a:fillRef idx="0">
            <a:schemeClr val="accent2"/>
          </a:fillRef>
          <a:effectRef idx="0">
            <a:schemeClr val="accent2"/>
          </a:effectRef>
          <a:fontRef idx="minor">
            <a:schemeClr val="tx1"/>
          </a:fontRef>
        </p:style>
      </p:cxnSp>
      <p:cxnSp>
        <p:nvCxnSpPr>
          <p:cNvPr id="80" name="79 Düz Bağlayıcı"/>
          <p:cNvCxnSpPr>
            <a:stCxn id="98" idx="3"/>
            <a:endCxn id="68" idx="1"/>
          </p:cNvCxnSpPr>
          <p:nvPr/>
        </p:nvCxnSpPr>
        <p:spPr>
          <a:xfrm flipV="1">
            <a:off x="7051675" y="2984500"/>
            <a:ext cx="342900" cy="9525"/>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Tree>
  </p:cSld>
  <p:clrMapOvr>
    <a:masterClrMapping/>
  </p:clrMapOvr>
  <p:transition>
    <p:cover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3068003"/>
            <a:ext cx="693754" cy="321469"/>
          </a:xfrm>
          <a:prstGeom prst="rect">
            <a:avLst/>
          </a:prstGeom>
          <a:noFill/>
          <a:ln w="9525">
            <a:noFill/>
            <a:miter lim="800000"/>
            <a:headEnd/>
            <a:tailEnd/>
          </a:ln>
          <a:effectLst>
            <a:glow rad="228600">
              <a:schemeClr val="accent3">
                <a:satMod val="175000"/>
                <a:alpha val="40000"/>
              </a:schemeClr>
            </a:glow>
          </a:effectLst>
        </p:spPr>
      </p:pic>
      <p:pic>
        <p:nvPicPr>
          <p:cNvPr id="3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3420428"/>
            <a:ext cx="693754" cy="321469"/>
          </a:xfrm>
          <a:prstGeom prst="rect">
            <a:avLst/>
          </a:prstGeom>
          <a:noFill/>
          <a:ln w="9525">
            <a:noFill/>
            <a:miter lim="800000"/>
            <a:headEnd/>
            <a:tailEnd/>
          </a:ln>
          <a:effectLst>
            <a:glow rad="228600">
              <a:schemeClr val="accent3">
                <a:satMod val="175000"/>
                <a:alpha val="40000"/>
              </a:schemeClr>
            </a:glow>
          </a:effectLst>
        </p:spPr>
      </p:pic>
      <p:pic>
        <p:nvPicPr>
          <p:cNvPr id="3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3753803"/>
            <a:ext cx="693754" cy="321469"/>
          </a:xfrm>
          <a:prstGeom prst="rect">
            <a:avLst/>
          </a:prstGeom>
          <a:noFill/>
          <a:ln w="9525">
            <a:noFill/>
            <a:miter lim="800000"/>
            <a:headEnd/>
            <a:tailEnd/>
          </a:ln>
          <a:effectLst>
            <a:glow rad="101600">
              <a:schemeClr val="accent2">
                <a:satMod val="175000"/>
                <a:alpha val="40000"/>
              </a:schemeClr>
            </a:glow>
          </a:effectLst>
        </p:spPr>
      </p:pic>
      <p:pic>
        <p:nvPicPr>
          <p:cNvPr id="3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4115753"/>
            <a:ext cx="693754" cy="321469"/>
          </a:xfrm>
          <a:prstGeom prst="rect">
            <a:avLst/>
          </a:prstGeom>
          <a:noFill/>
          <a:ln w="9525">
            <a:noFill/>
            <a:miter lim="800000"/>
            <a:headEnd/>
            <a:tailEnd/>
          </a:ln>
          <a:effectLst>
            <a:glow rad="228600">
              <a:schemeClr val="accent3">
                <a:satMod val="175000"/>
                <a:alpha val="40000"/>
              </a:schemeClr>
            </a:glow>
          </a:effectLst>
        </p:spPr>
      </p:pic>
      <p:pic>
        <p:nvPicPr>
          <p:cNvPr id="3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4487228"/>
            <a:ext cx="693754" cy="321469"/>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4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4809" y="4820603"/>
            <a:ext cx="693754" cy="321469"/>
          </a:xfrm>
          <a:prstGeom prst="rect">
            <a:avLst/>
          </a:prstGeom>
          <a:noFill/>
          <a:ln w="9525">
            <a:noFill/>
            <a:miter lim="800000"/>
            <a:headEnd/>
            <a:tailEnd/>
          </a:ln>
          <a:effectLst>
            <a:glow rad="228600">
              <a:schemeClr val="accent3">
                <a:satMod val="175000"/>
                <a:alpha val="40000"/>
              </a:schemeClr>
            </a:glow>
          </a:effectLst>
        </p:spPr>
      </p:pic>
      <p:pic>
        <p:nvPicPr>
          <p:cNvPr id="11571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49538" y="5203825"/>
            <a:ext cx="822325" cy="227013"/>
          </a:xfrm>
          <a:prstGeom prst="rect">
            <a:avLst/>
          </a:prstGeom>
          <a:noFill/>
          <a:ln w="9525">
            <a:noFill/>
            <a:miter lim="800000"/>
            <a:headEnd/>
            <a:tailEnd/>
          </a:ln>
        </p:spPr>
      </p:pic>
      <p:sp>
        <p:nvSpPr>
          <p:cNvPr id="42" name="41 Serbest Form"/>
          <p:cNvSpPr/>
          <p:nvPr/>
        </p:nvSpPr>
        <p:spPr>
          <a:xfrm>
            <a:off x="3114675" y="4994275"/>
            <a:ext cx="109538" cy="2762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3" name="42 Serbest Form"/>
          <p:cNvSpPr/>
          <p:nvPr/>
        </p:nvSpPr>
        <p:spPr>
          <a:xfrm>
            <a:off x="3119438" y="4670425"/>
            <a:ext cx="142875" cy="59531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4" name="43 Serbest Form"/>
          <p:cNvSpPr/>
          <p:nvPr/>
        </p:nvSpPr>
        <p:spPr>
          <a:xfrm>
            <a:off x="3119438" y="4303713"/>
            <a:ext cx="176212" cy="97155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5" name="44 Serbest Form"/>
          <p:cNvSpPr/>
          <p:nvPr/>
        </p:nvSpPr>
        <p:spPr>
          <a:xfrm>
            <a:off x="3119438" y="3903663"/>
            <a:ext cx="214312" cy="136207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6" name="45 Serbest Form"/>
          <p:cNvSpPr/>
          <p:nvPr/>
        </p:nvSpPr>
        <p:spPr>
          <a:xfrm>
            <a:off x="3119438" y="3595688"/>
            <a:ext cx="254000" cy="16859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47" name="46 Serbest Form"/>
          <p:cNvSpPr/>
          <p:nvPr/>
        </p:nvSpPr>
        <p:spPr>
          <a:xfrm>
            <a:off x="3119438" y="3238500"/>
            <a:ext cx="295275" cy="204311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pic>
        <p:nvPicPr>
          <p:cNvPr id="4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1178243"/>
            <a:ext cx="693754" cy="321469"/>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5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1530668"/>
            <a:ext cx="693754" cy="321469"/>
          </a:xfrm>
          <a:prstGeom prst="rect">
            <a:avLst/>
          </a:prstGeom>
          <a:noFill/>
          <a:ln w="9525">
            <a:noFill/>
            <a:miter lim="800000"/>
            <a:headEnd/>
            <a:tailEnd/>
          </a:ln>
          <a:effectLst>
            <a:glow rad="228600">
              <a:schemeClr val="accent3">
                <a:satMod val="175000"/>
                <a:alpha val="40000"/>
              </a:schemeClr>
            </a:glow>
          </a:effectLst>
        </p:spPr>
      </p:pic>
      <p:pic>
        <p:nvPicPr>
          <p:cNvPr id="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1864043"/>
            <a:ext cx="693754" cy="321469"/>
          </a:xfrm>
          <a:prstGeom prst="rect">
            <a:avLst/>
          </a:prstGeom>
          <a:noFill/>
          <a:ln w="9525">
            <a:noFill/>
            <a:miter lim="800000"/>
            <a:headEnd/>
            <a:tailEnd/>
          </a:ln>
          <a:effectLst>
            <a:glow rad="228600">
              <a:schemeClr val="accent3">
                <a:satMod val="175000"/>
                <a:alpha val="40000"/>
              </a:schemeClr>
            </a:glow>
          </a:effectLst>
        </p:spPr>
      </p:pic>
      <p:pic>
        <p:nvPicPr>
          <p:cNvPr id="5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2225993"/>
            <a:ext cx="693754" cy="321469"/>
          </a:xfrm>
          <a:prstGeom prst="rect">
            <a:avLst/>
          </a:prstGeom>
          <a:noFill/>
          <a:ln w="9525">
            <a:noFill/>
            <a:miter lim="800000"/>
            <a:headEnd/>
            <a:tailEnd/>
          </a:ln>
          <a:effectLst>
            <a:glow rad="101600">
              <a:schemeClr val="accent2">
                <a:satMod val="175000"/>
                <a:alpha val="40000"/>
              </a:schemeClr>
            </a:glow>
          </a:effectLst>
        </p:spPr>
      </p:pic>
      <p:pic>
        <p:nvPicPr>
          <p:cNvPr id="5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2597468"/>
            <a:ext cx="693754" cy="321469"/>
          </a:xfrm>
          <a:prstGeom prst="rect">
            <a:avLst/>
          </a:prstGeom>
          <a:noFill/>
          <a:ln w="9525">
            <a:noFill/>
            <a:miter lim="800000"/>
            <a:headEnd/>
            <a:tailEnd/>
          </a:ln>
          <a:effectLst>
            <a:glow rad="228600">
              <a:schemeClr val="accent3">
                <a:satMod val="175000"/>
                <a:alpha val="40000"/>
              </a:schemeClr>
            </a:glow>
          </a:effectLst>
        </p:spPr>
      </p:pic>
      <p:pic>
        <p:nvPicPr>
          <p:cNvPr id="5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1061" y="2930843"/>
            <a:ext cx="693754" cy="321469"/>
          </a:xfrm>
          <a:prstGeom prst="rect">
            <a:avLst/>
          </a:prstGeom>
          <a:noFill/>
          <a:ln w="9525">
            <a:noFill/>
            <a:miter lim="800000"/>
            <a:headEnd/>
            <a:tailEnd/>
          </a:ln>
          <a:effectLst>
            <a:glow rad="228600">
              <a:schemeClr val="accent3">
                <a:satMod val="175000"/>
                <a:alpha val="40000"/>
              </a:schemeClr>
            </a:glow>
          </a:effectLst>
        </p:spPr>
      </p:pic>
      <p:pic>
        <p:nvPicPr>
          <p:cNvPr id="11573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26025" y="3314700"/>
            <a:ext cx="822325" cy="225425"/>
          </a:xfrm>
          <a:prstGeom prst="rect">
            <a:avLst/>
          </a:prstGeom>
          <a:noFill/>
          <a:ln w="9525">
            <a:noFill/>
            <a:miter lim="800000"/>
            <a:headEnd/>
            <a:tailEnd/>
          </a:ln>
        </p:spPr>
      </p:pic>
      <p:sp>
        <p:nvSpPr>
          <p:cNvPr id="56" name="55 Serbest Form"/>
          <p:cNvSpPr/>
          <p:nvPr/>
        </p:nvSpPr>
        <p:spPr>
          <a:xfrm>
            <a:off x="5491163" y="3105150"/>
            <a:ext cx="109537" cy="2762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7" name="56 Serbest Form"/>
          <p:cNvSpPr/>
          <p:nvPr/>
        </p:nvSpPr>
        <p:spPr>
          <a:xfrm>
            <a:off x="5495925" y="2781300"/>
            <a:ext cx="142875" cy="595313"/>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8" name="57 Serbest Form"/>
          <p:cNvSpPr/>
          <p:nvPr/>
        </p:nvSpPr>
        <p:spPr>
          <a:xfrm>
            <a:off x="5495925" y="2414588"/>
            <a:ext cx="176213" cy="971550"/>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59" name="58 Serbest Form"/>
          <p:cNvSpPr/>
          <p:nvPr/>
        </p:nvSpPr>
        <p:spPr>
          <a:xfrm>
            <a:off x="5495925" y="2014538"/>
            <a:ext cx="214313" cy="136207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60" name="59 Serbest Form"/>
          <p:cNvSpPr/>
          <p:nvPr/>
        </p:nvSpPr>
        <p:spPr>
          <a:xfrm>
            <a:off x="5495925" y="1704975"/>
            <a:ext cx="254000" cy="16859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61" name="60 Serbest Form"/>
          <p:cNvSpPr/>
          <p:nvPr/>
        </p:nvSpPr>
        <p:spPr>
          <a:xfrm>
            <a:off x="5495925" y="1349375"/>
            <a:ext cx="295275" cy="20415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pic>
        <p:nvPicPr>
          <p:cNvPr id="6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4049" y="1757363"/>
            <a:ext cx="693754" cy="321469"/>
          </a:xfrm>
          <a:prstGeom prst="rect">
            <a:avLst/>
          </a:prstGeom>
          <a:noFill/>
          <a:ln w="9525">
            <a:noFill/>
            <a:miter lim="800000"/>
            <a:headEnd/>
            <a:tailEnd/>
          </a:ln>
          <a:effectLst>
            <a:glow rad="228600">
              <a:schemeClr val="accent3">
                <a:satMod val="175000"/>
                <a:alpha val="40000"/>
              </a:schemeClr>
            </a:glow>
          </a:effectLst>
        </p:spPr>
      </p:pic>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4049" y="2119313"/>
            <a:ext cx="693754" cy="321469"/>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4049" y="2490788"/>
            <a:ext cx="693754" cy="321469"/>
          </a:xfrm>
          <a:prstGeom prst="rect">
            <a:avLst/>
          </a:prstGeom>
          <a:noFill/>
          <a:ln w="9525">
            <a:noFill/>
            <a:miter lim="800000"/>
            <a:headEnd/>
            <a:tailEnd/>
          </a:ln>
          <a:effectLst>
            <a:glow rad="228600">
              <a:schemeClr val="accent3">
                <a:satMod val="175000"/>
                <a:alpha val="40000"/>
              </a:schemeClr>
            </a:glow>
          </a:effectLst>
        </p:spPr>
      </p:pic>
      <p:pic>
        <p:nvPicPr>
          <p:cNvPr id="6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4049" y="2824163"/>
            <a:ext cx="693754" cy="321469"/>
          </a:xfrm>
          <a:prstGeom prst="rect">
            <a:avLst/>
          </a:prstGeom>
          <a:noFill/>
          <a:ln w="9525">
            <a:noFill/>
            <a:miter lim="800000"/>
            <a:headEnd/>
            <a:tailEnd/>
          </a:ln>
          <a:effectLst>
            <a:glow rad="101600">
              <a:schemeClr val="accent2">
                <a:satMod val="175000"/>
                <a:alpha val="40000"/>
              </a:schemeClr>
            </a:glow>
          </a:effectLst>
        </p:spPr>
      </p:pic>
      <p:pic>
        <p:nvPicPr>
          <p:cNvPr id="11574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99363" y="3208338"/>
            <a:ext cx="822325" cy="225425"/>
          </a:xfrm>
          <a:prstGeom prst="rect">
            <a:avLst/>
          </a:prstGeom>
          <a:noFill/>
          <a:ln w="9525">
            <a:noFill/>
            <a:miter lim="800000"/>
            <a:headEnd/>
            <a:tailEnd/>
          </a:ln>
        </p:spPr>
      </p:pic>
      <p:sp>
        <p:nvSpPr>
          <p:cNvPr id="70" name="69 Serbest Form"/>
          <p:cNvSpPr/>
          <p:nvPr/>
        </p:nvSpPr>
        <p:spPr>
          <a:xfrm>
            <a:off x="8064500" y="2998788"/>
            <a:ext cx="109538" cy="276225"/>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1" name="70 Serbest Form"/>
          <p:cNvSpPr/>
          <p:nvPr/>
        </p:nvSpPr>
        <p:spPr>
          <a:xfrm>
            <a:off x="8069263" y="2674938"/>
            <a:ext cx="142875" cy="595312"/>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2" name="71 Serbest Form"/>
          <p:cNvSpPr/>
          <p:nvPr/>
        </p:nvSpPr>
        <p:spPr>
          <a:xfrm>
            <a:off x="8069263" y="2306638"/>
            <a:ext cx="176212" cy="973137"/>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73" name="72 Serbest Form"/>
          <p:cNvSpPr/>
          <p:nvPr/>
        </p:nvSpPr>
        <p:spPr>
          <a:xfrm>
            <a:off x="8069263" y="1906588"/>
            <a:ext cx="214312" cy="1363662"/>
          </a:xfrm>
          <a:custGeom>
            <a:avLst/>
            <a:gdLst>
              <a:gd name="connsiteX0" fmla="*/ 0 w 219075"/>
              <a:gd name="connsiteY0" fmla="*/ 0 h 552450"/>
              <a:gd name="connsiteX1" fmla="*/ 219075 w 219075"/>
              <a:gd name="connsiteY1" fmla="*/ 0 h 552450"/>
              <a:gd name="connsiteX2" fmla="*/ 219075 w 219075"/>
              <a:gd name="connsiteY2" fmla="*/ 552450 h 552450"/>
            </a:gdLst>
            <a:ahLst/>
            <a:cxnLst>
              <a:cxn ang="0">
                <a:pos x="connsiteX0" y="connsiteY0"/>
              </a:cxn>
              <a:cxn ang="0">
                <a:pos x="connsiteX1" y="connsiteY1"/>
              </a:cxn>
              <a:cxn ang="0">
                <a:pos x="connsiteX2" y="connsiteY2"/>
              </a:cxn>
            </a:cxnLst>
            <a:rect l="l" t="t" r="r" b="b"/>
            <a:pathLst>
              <a:path w="219075" h="552450">
                <a:moveTo>
                  <a:pt x="0" y="0"/>
                </a:moveTo>
                <a:lnTo>
                  <a:pt x="219075" y="0"/>
                </a:lnTo>
                <a:lnTo>
                  <a:pt x="219075" y="55245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cxnSp>
        <p:nvCxnSpPr>
          <p:cNvPr id="82" name="81 Düz Bağlayıcı"/>
          <p:cNvCxnSpPr>
            <a:stCxn id="41" idx="3"/>
            <a:endCxn id="76" idx="2"/>
          </p:cNvCxnSpPr>
          <p:nvPr/>
        </p:nvCxnSpPr>
        <p:spPr>
          <a:xfrm flipV="1">
            <a:off x="3471863" y="4400550"/>
            <a:ext cx="2017712" cy="9159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85 Düz Bağlayıcı"/>
          <p:cNvCxnSpPr>
            <a:stCxn id="55" idx="2"/>
            <a:endCxn id="76" idx="3"/>
          </p:cNvCxnSpPr>
          <p:nvPr/>
        </p:nvCxnSpPr>
        <p:spPr>
          <a:xfrm>
            <a:off x="5437188" y="3540125"/>
            <a:ext cx="660400" cy="54927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89 Düz Bağlayıcı"/>
          <p:cNvCxnSpPr>
            <a:stCxn id="69" idx="2"/>
          </p:cNvCxnSpPr>
          <p:nvPr/>
        </p:nvCxnSpPr>
        <p:spPr>
          <a:xfrm flipH="1">
            <a:off x="6459538" y="3433763"/>
            <a:ext cx="1550987" cy="72231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76" name="75 Bulut"/>
          <p:cNvSpPr/>
          <p:nvPr/>
        </p:nvSpPr>
        <p:spPr>
          <a:xfrm>
            <a:off x="5486400" y="4049713"/>
            <a:ext cx="1222375" cy="700087"/>
          </a:xfrm>
          <a:prstGeom prst="clou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tx1"/>
                </a:solidFill>
              </a:rPr>
              <a:t>WAN</a:t>
            </a:r>
          </a:p>
        </p:txBody>
      </p:sp>
      <p:sp>
        <p:nvSpPr>
          <p:cNvPr id="93"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Çalışma Metodu -4</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pic>
        <p:nvPicPr>
          <p:cNvPr id="83"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93129" y="3521387"/>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8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865567" y="3551873"/>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155127" y="3551873"/>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1505647" y="3551874"/>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89"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2801047" y="1997390"/>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91"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243006" y="201263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2"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532566" y="2012631"/>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5"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3883086" y="2012632"/>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6"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123366" y="2637469"/>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7"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489126" y="2637470"/>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pic>
        <p:nvPicPr>
          <p:cNvPr id="9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778686" y="2637470"/>
            <a:ext cx="277997" cy="641475"/>
          </a:xfrm>
          <a:prstGeom prst="rect">
            <a:avLst/>
          </a:prstGeom>
          <a:noFill/>
          <a:ln w="9525">
            <a:noFill/>
            <a:miter lim="800000"/>
            <a:headEnd/>
            <a:tailEnd/>
          </a:ln>
          <a:effectLst>
            <a:glow rad="228600">
              <a:schemeClr val="accent2">
                <a:satMod val="175000"/>
                <a:alpha val="40000"/>
              </a:schemeClr>
            </a:glow>
            <a:outerShdw blurRad="76200" dir="18900000" sy="23000" kx="-1200000" algn="bl" rotWithShape="0">
              <a:prstClr val="black">
                <a:alpha val="20000"/>
              </a:prstClr>
            </a:outerShdw>
          </a:effectLst>
        </p:spPr>
      </p:pic>
      <p:cxnSp>
        <p:nvCxnSpPr>
          <p:cNvPr id="63" name="62 Düz Bağlayıcı"/>
          <p:cNvCxnSpPr>
            <a:stCxn id="88" idx="3"/>
            <a:endCxn id="37" idx="1"/>
          </p:cNvCxnSpPr>
          <p:nvPr/>
        </p:nvCxnSpPr>
        <p:spPr>
          <a:xfrm>
            <a:off x="1779588" y="3908425"/>
            <a:ext cx="665162" cy="635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77" name="76 Düz Bağlayıcı"/>
          <p:cNvCxnSpPr/>
          <p:nvPr/>
        </p:nvCxnSpPr>
        <p:spPr>
          <a:xfrm>
            <a:off x="4217988" y="2398713"/>
            <a:ext cx="665162" cy="635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pic>
        <p:nvPicPr>
          <p:cNvPr id="7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rot="882643">
            <a:off x="6153846" y="2896553"/>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cxnSp>
        <p:nvCxnSpPr>
          <p:cNvPr id="80" name="79 Düz Bağlayıcı"/>
          <p:cNvCxnSpPr>
            <a:stCxn id="98" idx="3"/>
            <a:endCxn id="68" idx="1"/>
          </p:cNvCxnSpPr>
          <p:nvPr/>
        </p:nvCxnSpPr>
        <p:spPr>
          <a:xfrm flipV="1">
            <a:off x="7051675" y="2984500"/>
            <a:ext cx="342900" cy="9525"/>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Tree>
  </p:cSld>
  <p:clrMapOvr>
    <a:masterClrMapping/>
  </p:clrMapOvr>
  <p:transition>
    <p:cover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
        <p:nvSpPr>
          <p:cNvPr id="116738" name="TextBox 6"/>
          <p:cNvSpPr txBox="1">
            <a:spLocks noChangeArrowheads="1"/>
          </p:cNvSpPr>
          <p:nvPr/>
        </p:nvSpPr>
        <p:spPr bwMode="auto">
          <a:xfrm>
            <a:off x="381000" y="854075"/>
            <a:ext cx="8567738" cy="5446713"/>
          </a:xfrm>
          <a:prstGeom prst="rect">
            <a:avLst/>
          </a:prstGeom>
          <a:noFill/>
          <a:ln w="9525">
            <a:noFill/>
            <a:miter lim="800000"/>
            <a:headEnd/>
            <a:tailEnd/>
          </a:ln>
        </p:spPr>
        <p:txBody>
          <a:bodyPr>
            <a:spAutoFit/>
          </a:bodyPr>
          <a:lstStyle/>
          <a:p>
            <a:r>
              <a:rPr lang="tr-TR" sz="6000">
                <a:solidFill>
                  <a:srgbClr val="FFFF00"/>
                </a:solidFill>
                <a:latin typeface="Calibri" pitchFamily="34" charset="0"/>
              </a:rPr>
              <a:t>Linked Capacity Plus</a:t>
            </a:r>
            <a:r>
              <a:rPr lang="tr-TR" sz="4800">
                <a:solidFill>
                  <a:schemeClr val="bg2"/>
                </a:solidFill>
                <a:latin typeface="Calibri" pitchFamily="34" charset="0"/>
              </a:rPr>
              <a:t>,</a:t>
            </a:r>
          </a:p>
          <a:p>
            <a:r>
              <a:rPr lang="tr-TR" sz="4800">
                <a:solidFill>
                  <a:schemeClr val="bg2"/>
                </a:solidFill>
                <a:latin typeface="Calibri" pitchFamily="34" charset="0"/>
              </a:rPr>
              <a:t>MTR3000’ler ve DR3000’ler için satın alınacak “röle başına” lisans ile aktif olur.</a:t>
            </a:r>
          </a:p>
          <a:p>
            <a:r>
              <a:rPr lang="tr-TR" sz="4800">
                <a:solidFill>
                  <a:schemeClr val="bg2"/>
                </a:solidFill>
                <a:latin typeface="Calibri" pitchFamily="34" charset="0"/>
              </a:rPr>
              <a:t>El, araç telsizlerinde lisans yoktur, sadece en son versiyona upgrade gerekir.</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
        <p:nvSpPr>
          <p:cNvPr id="118786" name="TextBox 6"/>
          <p:cNvSpPr txBox="1">
            <a:spLocks noChangeArrowheads="1"/>
          </p:cNvSpPr>
          <p:nvPr/>
        </p:nvSpPr>
        <p:spPr bwMode="auto">
          <a:xfrm>
            <a:off x="381000" y="854075"/>
            <a:ext cx="8567738" cy="4708525"/>
          </a:xfrm>
          <a:prstGeom prst="rect">
            <a:avLst/>
          </a:prstGeom>
          <a:noFill/>
          <a:ln w="9525">
            <a:noFill/>
            <a:miter lim="800000"/>
            <a:headEnd/>
            <a:tailEnd/>
          </a:ln>
        </p:spPr>
        <p:txBody>
          <a:bodyPr>
            <a:spAutoFit/>
          </a:bodyPr>
          <a:lstStyle/>
          <a:p>
            <a:r>
              <a:rPr lang="tr-TR" sz="6000">
                <a:solidFill>
                  <a:srgbClr val="FFFF00"/>
                </a:solidFill>
                <a:latin typeface="Calibri" pitchFamily="34" charset="0"/>
              </a:rPr>
              <a:t>Linked Capacity Plus,</a:t>
            </a:r>
            <a:endParaRPr lang="tr-TR" sz="4800">
              <a:solidFill>
                <a:schemeClr val="bg2"/>
              </a:solidFill>
              <a:latin typeface="Calibri" pitchFamily="34" charset="0"/>
            </a:endParaRPr>
          </a:p>
          <a:p>
            <a:endParaRPr lang="tr-TR" sz="4800">
              <a:solidFill>
                <a:schemeClr val="bg2"/>
              </a:solidFill>
              <a:latin typeface="Calibri" pitchFamily="34" charset="0"/>
            </a:endParaRPr>
          </a:p>
          <a:p>
            <a:r>
              <a:rPr lang="tr-TR" sz="4800">
                <a:solidFill>
                  <a:schemeClr val="bg2"/>
                </a:solidFill>
                <a:latin typeface="Calibri" pitchFamily="34" charset="0"/>
              </a:rPr>
              <a:t>MTR3000’lerin tümü ve DR3000’lerin içinde 32 MB RAM olan modelleri ile uyumludur.</a:t>
            </a:r>
          </a:p>
          <a:p>
            <a:endParaRPr lang="tr-TR" sz="4800">
              <a:solidFill>
                <a:schemeClr val="bg2"/>
              </a:solidFill>
              <a:latin typeface="Calibri" pitchFamily="34"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0688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3" name="2 Dikdörtgen"/>
          <p:cNvSpPr/>
          <p:nvPr/>
        </p:nvSpPr>
        <p:spPr>
          <a:xfrm>
            <a:off x="170688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4" name="3 Dikdörtgen"/>
          <p:cNvSpPr/>
          <p:nvPr/>
        </p:nvSpPr>
        <p:spPr>
          <a:xfrm>
            <a:off x="170688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5" name="4 Dikdörtgen"/>
          <p:cNvSpPr/>
          <p:nvPr/>
        </p:nvSpPr>
        <p:spPr>
          <a:xfrm>
            <a:off x="608076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6" name="5 Dikdörtgen"/>
          <p:cNvSpPr/>
          <p:nvPr/>
        </p:nvSpPr>
        <p:spPr>
          <a:xfrm>
            <a:off x="608076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7" name="6 Dikdörtgen"/>
          <p:cNvSpPr/>
          <p:nvPr/>
        </p:nvSpPr>
        <p:spPr>
          <a:xfrm>
            <a:off x="608076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11" name="10 Dikdörtgen"/>
          <p:cNvSpPr/>
          <p:nvPr/>
        </p:nvSpPr>
        <p:spPr>
          <a:xfrm>
            <a:off x="170688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sp>
        <p:nvSpPr>
          <p:cNvPr id="12" name="11 Dikdörtgen"/>
          <p:cNvSpPr/>
          <p:nvPr/>
        </p:nvSpPr>
        <p:spPr>
          <a:xfrm>
            <a:off x="608076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459930" y="4466267"/>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sp>
        <p:nvSpPr>
          <p:cNvPr id="14" name="TextBox 33"/>
          <p:cNvSpPr txBox="1"/>
          <p:nvPr/>
        </p:nvSpPr>
        <p:spPr>
          <a:xfrm>
            <a:off x="1303596" y="5922777"/>
            <a:ext cx="1515804" cy="342943"/>
          </a:xfrm>
          <a:prstGeom prst="rect">
            <a:avLst/>
          </a:prstGeom>
        </p:spPr>
        <p:txBody>
          <a:bodyPr lIns="65306" tIns="32653" rIns="65306" bIns="32653">
            <a:spAutoFit/>
          </a:bodyPr>
          <a:lstStyle/>
          <a:p>
            <a:pPr defTabSz="653064" fontAlgn="auto">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Lokal Grup</a:t>
            </a:r>
            <a:endParaRPr lang="tr-TR" sz="1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cxnSp>
        <p:nvCxnSpPr>
          <p:cNvPr id="16" name="15 Düz Ok Bağlayıcısı"/>
          <p:cNvCxnSpPr/>
          <p:nvPr/>
        </p:nvCxnSpPr>
        <p:spPr>
          <a:xfrm flipH="1" flipV="1">
            <a:off x="1706563" y="5105400"/>
            <a:ext cx="214312" cy="73183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6092890" y="4466268"/>
            <a:ext cx="277997" cy="641475"/>
          </a:xfrm>
          <a:prstGeom prst="rect">
            <a:avLst/>
          </a:prstGeom>
          <a:noFill/>
          <a:ln w="9525">
            <a:noFill/>
            <a:miter lim="800000"/>
            <a:headEnd/>
            <a:tailEnd/>
          </a:ln>
          <a:effectLst>
            <a:glow rad="228600">
              <a:schemeClr val="accent6">
                <a:satMod val="175000"/>
                <a:alpha val="40000"/>
              </a:schemeClr>
            </a:glow>
            <a:outerShdw blurRad="76200" dir="18900000" sy="23000" kx="-1200000" algn="bl" rotWithShape="0">
              <a:prstClr val="black">
                <a:alpha val="20000"/>
              </a:prstClr>
            </a:outerShdw>
          </a:effectLst>
        </p:spPr>
      </p:pic>
      <p:sp>
        <p:nvSpPr>
          <p:cNvPr id="18" name="TextBox 33"/>
          <p:cNvSpPr txBox="1"/>
          <p:nvPr/>
        </p:nvSpPr>
        <p:spPr>
          <a:xfrm>
            <a:off x="5936556" y="5922778"/>
            <a:ext cx="1515804" cy="342943"/>
          </a:xfrm>
          <a:prstGeom prst="rect">
            <a:avLst/>
          </a:prstGeom>
        </p:spPr>
        <p:txBody>
          <a:bodyPr lIns="65306" tIns="32653" rIns="65306" bIns="32653">
            <a:spAutoFit/>
          </a:bodyPr>
          <a:lstStyle/>
          <a:p>
            <a:pPr defTabSz="653064" fontAlgn="auto">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Lokal Grup</a:t>
            </a:r>
            <a:endParaRPr lang="tr-TR" sz="1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cxnSp>
        <p:nvCxnSpPr>
          <p:cNvPr id="19" name="18 Düz Ok Bağlayıcısı"/>
          <p:cNvCxnSpPr/>
          <p:nvPr/>
        </p:nvCxnSpPr>
        <p:spPr>
          <a:xfrm flipH="1" flipV="1">
            <a:off x="6340475" y="5105400"/>
            <a:ext cx="212725" cy="73183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526730" y="4024307"/>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sp>
        <p:nvSpPr>
          <p:cNvPr id="21" name="TextBox 33"/>
          <p:cNvSpPr txBox="1"/>
          <p:nvPr/>
        </p:nvSpPr>
        <p:spPr>
          <a:xfrm>
            <a:off x="2370396" y="5480817"/>
            <a:ext cx="1515804" cy="619942"/>
          </a:xfrm>
          <a:prstGeom prst="rect">
            <a:avLst/>
          </a:prstGeom>
        </p:spPr>
        <p:txBody>
          <a:bodyPr lIns="65306" tIns="32653" rIns="65306" bIns="32653">
            <a:spAutoFit/>
          </a:bodyPr>
          <a:lstStyle/>
          <a:p>
            <a:pPr defTabSz="653064" fontAlgn="auto">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Geniş Alan Grubu</a:t>
            </a:r>
            <a:endParaRPr lang="tr-TR" sz="1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cxnSp>
        <p:nvCxnSpPr>
          <p:cNvPr id="22" name="21 Düz Ok Bağlayıcısı"/>
          <p:cNvCxnSpPr/>
          <p:nvPr/>
        </p:nvCxnSpPr>
        <p:spPr>
          <a:xfrm flipH="1" flipV="1">
            <a:off x="2773363" y="4664075"/>
            <a:ext cx="214312" cy="73025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373050" y="4024307"/>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sp>
        <p:nvSpPr>
          <p:cNvPr id="24" name="TextBox 33"/>
          <p:cNvSpPr txBox="1"/>
          <p:nvPr/>
        </p:nvSpPr>
        <p:spPr>
          <a:xfrm>
            <a:off x="7216716" y="5480817"/>
            <a:ext cx="1515804" cy="619942"/>
          </a:xfrm>
          <a:prstGeom prst="rect">
            <a:avLst/>
          </a:prstGeom>
        </p:spPr>
        <p:txBody>
          <a:bodyPr lIns="65306" tIns="32653" rIns="65306" bIns="32653">
            <a:spAutoFit/>
          </a:bodyPr>
          <a:lstStyle/>
          <a:p>
            <a:pPr defTabSz="653064" fontAlgn="auto">
              <a:spcAft>
                <a:spcPts val="0"/>
              </a:spcAf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Geniş Alan Grubu</a:t>
            </a:r>
            <a:endParaRPr lang="tr-TR" sz="1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cxnSp>
        <p:nvCxnSpPr>
          <p:cNvPr id="25" name="24 Düz Ok Bağlayıcısı"/>
          <p:cNvCxnSpPr/>
          <p:nvPr/>
        </p:nvCxnSpPr>
        <p:spPr>
          <a:xfrm flipH="1" flipV="1">
            <a:off x="7620000" y="4664075"/>
            <a:ext cx="212725" cy="73025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5742370" y="4420549"/>
            <a:ext cx="277997" cy="641475"/>
          </a:xfrm>
          <a:prstGeom prst="rect">
            <a:avLst/>
          </a:prstGeom>
          <a:noFill/>
          <a:ln w="9525">
            <a:noFill/>
            <a:miter lim="800000"/>
            <a:headEnd/>
            <a:tailEnd/>
          </a:ln>
          <a:effectLst>
            <a:glow rad="228600">
              <a:schemeClr val="accent6">
                <a:satMod val="175000"/>
                <a:alpha val="40000"/>
              </a:schemeClr>
            </a:glow>
            <a:outerShdw blurRad="76200" dir="18900000" sy="23000" kx="-1200000" algn="bl" rotWithShape="0">
              <a:prstClr val="black">
                <a:alpha val="20000"/>
              </a:prstClr>
            </a:outerShdw>
          </a:effectLst>
        </p:spPr>
      </p:pic>
      <p:pic>
        <p:nvPicPr>
          <p:cNvPr id="2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053010" y="3917626"/>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8"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191450" y="3856666"/>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9"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170370" y="4344347"/>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sp>
        <p:nvSpPr>
          <p:cNvPr id="30"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Lokal ve Geniş Alan Grupları</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Tree>
  </p:cSld>
  <p:clrMapOvr>
    <a:masterClrMapping/>
  </p:clrMapOvr>
  <p:transition>
    <p:cover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0688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3" name="2 Dikdörtgen"/>
          <p:cNvSpPr/>
          <p:nvPr/>
        </p:nvSpPr>
        <p:spPr>
          <a:xfrm>
            <a:off x="170688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4" name="3 Dikdörtgen"/>
          <p:cNvSpPr/>
          <p:nvPr/>
        </p:nvSpPr>
        <p:spPr>
          <a:xfrm>
            <a:off x="170688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5" name="4 Dikdörtgen"/>
          <p:cNvSpPr/>
          <p:nvPr/>
        </p:nvSpPr>
        <p:spPr>
          <a:xfrm>
            <a:off x="608076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6" name="5 Dikdörtgen"/>
          <p:cNvSpPr/>
          <p:nvPr/>
        </p:nvSpPr>
        <p:spPr>
          <a:xfrm>
            <a:off x="608076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7" name="6 Dikdörtgen"/>
          <p:cNvSpPr/>
          <p:nvPr/>
        </p:nvSpPr>
        <p:spPr>
          <a:xfrm>
            <a:off x="608076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11" name="10 Dikdörtgen"/>
          <p:cNvSpPr/>
          <p:nvPr/>
        </p:nvSpPr>
        <p:spPr>
          <a:xfrm>
            <a:off x="170688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sp>
        <p:nvSpPr>
          <p:cNvPr id="12" name="11 Dikdörtgen"/>
          <p:cNvSpPr/>
          <p:nvPr/>
        </p:nvSpPr>
        <p:spPr>
          <a:xfrm>
            <a:off x="608076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536131" y="5030147"/>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1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6169091" y="5030148"/>
            <a:ext cx="277997" cy="641475"/>
          </a:xfrm>
          <a:prstGeom prst="rect">
            <a:avLst/>
          </a:prstGeom>
          <a:noFill/>
          <a:ln w="9525">
            <a:noFill/>
            <a:miter lim="800000"/>
            <a:headEnd/>
            <a:tailEnd/>
          </a:ln>
          <a:effectLst>
            <a:glow rad="228600">
              <a:schemeClr val="accent6">
                <a:satMod val="175000"/>
                <a:alpha val="40000"/>
              </a:schemeClr>
            </a:glow>
            <a:outerShdw blurRad="76200" dir="18900000" sy="23000" kx="-1200000" algn="bl" rotWithShape="0">
              <a:prstClr val="black">
                <a:alpha val="20000"/>
              </a:prstClr>
            </a:outerShdw>
          </a:effectLst>
        </p:spPr>
      </p:pic>
      <p:pic>
        <p:nvPicPr>
          <p:cNvPr id="20"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602931" y="4588187"/>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449251" y="4588187"/>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5818571" y="4984429"/>
            <a:ext cx="277997" cy="641475"/>
          </a:xfrm>
          <a:prstGeom prst="rect">
            <a:avLst/>
          </a:prstGeom>
          <a:noFill/>
          <a:ln w="9525">
            <a:noFill/>
            <a:miter lim="800000"/>
            <a:headEnd/>
            <a:tailEnd/>
          </a:ln>
          <a:effectLst>
            <a:glow rad="228600">
              <a:schemeClr val="accent6">
                <a:satMod val="175000"/>
                <a:alpha val="40000"/>
              </a:schemeClr>
            </a:glow>
            <a:outerShdw blurRad="76200" dir="18900000" sy="23000" kx="-1200000" algn="bl" rotWithShape="0">
              <a:prstClr val="black">
                <a:alpha val="20000"/>
              </a:prstClr>
            </a:outerShdw>
          </a:effectLst>
        </p:spPr>
      </p:pic>
      <p:pic>
        <p:nvPicPr>
          <p:cNvPr id="2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129211" y="4481506"/>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8"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267651" y="4420546"/>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9"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246571" y="4908227"/>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sp>
        <p:nvSpPr>
          <p:cNvPr id="30"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Lokal ve Geniş Alan Grupları</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
        <p:nvSpPr>
          <p:cNvPr id="31" name="Line 6"/>
          <p:cNvSpPr>
            <a:spLocks noChangeShapeType="1"/>
          </p:cNvSpPr>
          <p:nvPr/>
        </p:nvSpPr>
        <p:spPr bwMode="auto">
          <a:xfrm flipV="1">
            <a:off x="1447800" y="3611563"/>
            <a:ext cx="457200" cy="990600"/>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32" name="Line 6"/>
          <p:cNvSpPr>
            <a:spLocks noChangeShapeType="1"/>
          </p:cNvSpPr>
          <p:nvPr/>
        </p:nvSpPr>
        <p:spPr bwMode="auto">
          <a:xfrm flipH="1">
            <a:off x="1905000" y="3733800"/>
            <a:ext cx="152400" cy="1036638"/>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4294967295"/>
          </p:nvPr>
        </p:nvSpPr>
        <p:spPr>
          <a:xfrm>
            <a:off x="457200" y="731838"/>
            <a:ext cx="8229600" cy="4525962"/>
          </a:xfrm>
        </p:spPr>
        <p:txBody>
          <a:bodyPr/>
          <a:lstStyle/>
          <a:p>
            <a:pPr marL="0" indent="0" eaLnBrk="1" hangingPunct="1">
              <a:buFont typeface="Arial" charset="0"/>
              <a:buNone/>
            </a:pPr>
            <a:r>
              <a:rPr lang="tr-TR" sz="4800" b="0" smtClean="0">
                <a:solidFill>
                  <a:schemeClr val="bg2"/>
                </a:solidFill>
              </a:rPr>
              <a:t>Eğer bir telsiz, kullanıcının sesini, dijital olarak </a:t>
            </a:r>
            <a:r>
              <a:rPr lang="tr-TR" sz="4800" b="0" u="sng" smtClean="0">
                <a:solidFill>
                  <a:schemeClr val="bg2"/>
                </a:solidFill>
              </a:rPr>
              <a:t>kodlanmış</a:t>
            </a:r>
            <a:r>
              <a:rPr lang="tr-TR" sz="4800" b="0" smtClean="0">
                <a:solidFill>
                  <a:schemeClr val="bg2"/>
                </a:solidFill>
              </a:rPr>
              <a:t> bir data olarak iletiyorsa ve bu iletimi de </a:t>
            </a:r>
            <a:r>
              <a:rPr lang="tr-TR" sz="4800" b="0" u="sng" smtClean="0">
                <a:solidFill>
                  <a:schemeClr val="bg2"/>
                </a:solidFill>
              </a:rPr>
              <a:t>dijital modülasyon </a:t>
            </a:r>
            <a:r>
              <a:rPr lang="tr-TR" sz="4800" b="0" smtClean="0">
                <a:solidFill>
                  <a:schemeClr val="bg2"/>
                </a:solidFill>
              </a:rPr>
              <a:t>teknikleri ile yapıyorsa, telsiz </a:t>
            </a:r>
            <a:r>
              <a:rPr lang="tr-TR" sz="4800" b="0" u="sng" smtClean="0">
                <a:solidFill>
                  <a:schemeClr val="bg2"/>
                </a:solidFill>
              </a:rPr>
              <a:t>DİJİTAL</a:t>
            </a:r>
            <a:r>
              <a:rPr lang="tr-TR" sz="4800" b="0" smtClean="0">
                <a:solidFill>
                  <a:schemeClr val="bg2"/>
                </a:solidFill>
              </a:rPr>
              <a:t>’dir.</a:t>
            </a:r>
          </a:p>
        </p:txBody>
      </p:sp>
      <p:pic>
        <p:nvPicPr>
          <p:cNvPr id="2150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0688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3" name="2 Dikdörtgen"/>
          <p:cNvSpPr/>
          <p:nvPr/>
        </p:nvSpPr>
        <p:spPr>
          <a:xfrm>
            <a:off x="170688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4" name="3 Dikdörtgen"/>
          <p:cNvSpPr/>
          <p:nvPr/>
        </p:nvSpPr>
        <p:spPr>
          <a:xfrm>
            <a:off x="170688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5" name="4 Dikdörtgen"/>
          <p:cNvSpPr/>
          <p:nvPr/>
        </p:nvSpPr>
        <p:spPr>
          <a:xfrm>
            <a:off x="608076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6" name="5 Dikdörtgen"/>
          <p:cNvSpPr/>
          <p:nvPr/>
        </p:nvSpPr>
        <p:spPr>
          <a:xfrm>
            <a:off x="608076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7" name="6 Dikdörtgen"/>
          <p:cNvSpPr/>
          <p:nvPr/>
        </p:nvSpPr>
        <p:spPr>
          <a:xfrm>
            <a:off x="608076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11" name="10 Dikdörtgen"/>
          <p:cNvSpPr/>
          <p:nvPr/>
        </p:nvSpPr>
        <p:spPr>
          <a:xfrm>
            <a:off x="170688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sp>
        <p:nvSpPr>
          <p:cNvPr id="12" name="11 Dikdörtgen"/>
          <p:cNvSpPr/>
          <p:nvPr/>
        </p:nvSpPr>
        <p:spPr>
          <a:xfrm>
            <a:off x="608076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536131" y="5030147"/>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1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6169091" y="5030148"/>
            <a:ext cx="277997" cy="641475"/>
          </a:xfrm>
          <a:prstGeom prst="rect">
            <a:avLst/>
          </a:prstGeom>
          <a:noFill/>
          <a:ln w="9525">
            <a:noFill/>
            <a:miter lim="800000"/>
            <a:headEnd/>
            <a:tailEnd/>
          </a:ln>
          <a:effectLst>
            <a:glow rad="228600">
              <a:schemeClr val="accent6">
                <a:satMod val="175000"/>
                <a:alpha val="40000"/>
              </a:schemeClr>
            </a:glow>
            <a:outerShdw blurRad="76200" dir="18900000" sy="23000" kx="-1200000" algn="bl" rotWithShape="0">
              <a:prstClr val="black">
                <a:alpha val="20000"/>
              </a:prstClr>
            </a:outerShdw>
          </a:effectLst>
        </p:spPr>
      </p:pic>
      <p:pic>
        <p:nvPicPr>
          <p:cNvPr id="20"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602931" y="4588187"/>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449251" y="4588187"/>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5818571" y="4984429"/>
            <a:ext cx="277997" cy="641475"/>
          </a:xfrm>
          <a:prstGeom prst="rect">
            <a:avLst/>
          </a:prstGeom>
          <a:noFill/>
          <a:ln w="9525">
            <a:noFill/>
            <a:miter lim="800000"/>
            <a:headEnd/>
            <a:tailEnd/>
          </a:ln>
          <a:effectLst>
            <a:glow rad="228600">
              <a:schemeClr val="accent6">
                <a:satMod val="175000"/>
                <a:alpha val="40000"/>
              </a:schemeClr>
            </a:glow>
            <a:outerShdw blurRad="76200" dir="18900000" sy="23000" kx="-1200000" algn="bl" rotWithShape="0">
              <a:prstClr val="black">
                <a:alpha val="20000"/>
              </a:prstClr>
            </a:outerShdw>
          </a:effectLst>
        </p:spPr>
      </p:pic>
      <p:pic>
        <p:nvPicPr>
          <p:cNvPr id="2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129211" y="4481506"/>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8"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267651" y="4420546"/>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9"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246571" y="4908227"/>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sp>
        <p:nvSpPr>
          <p:cNvPr id="30"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Lokal ve Geniş Alan Grupları</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
        <p:nvSpPr>
          <p:cNvPr id="21" name="Line 6"/>
          <p:cNvSpPr>
            <a:spLocks noChangeShapeType="1"/>
          </p:cNvSpPr>
          <p:nvPr/>
        </p:nvSpPr>
        <p:spPr bwMode="auto">
          <a:xfrm flipV="1">
            <a:off x="6003925" y="3611563"/>
            <a:ext cx="457200" cy="990600"/>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22" name="Line 6"/>
          <p:cNvSpPr>
            <a:spLocks noChangeShapeType="1"/>
          </p:cNvSpPr>
          <p:nvPr/>
        </p:nvSpPr>
        <p:spPr bwMode="auto">
          <a:xfrm flipH="1">
            <a:off x="6461125" y="3733800"/>
            <a:ext cx="152400" cy="1036638"/>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0688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3" name="2 Dikdörtgen"/>
          <p:cNvSpPr/>
          <p:nvPr/>
        </p:nvSpPr>
        <p:spPr>
          <a:xfrm>
            <a:off x="170688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4" name="3 Dikdörtgen"/>
          <p:cNvSpPr/>
          <p:nvPr/>
        </p:nvSpPr>
        <p:spPr>
          <a:xfrm>
            <a:off x="170688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5" name="4 Dikdörtgen"/>
          <p:cNvSpPr/>
          <p:nvPr/>
        </p:nvSpPr>
        <p:spPr>
          <a:xfrm>
            <a:off x="608076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6" name="5 Dikdörtgen"/>
          <p:cNvSpPr/>
          <p:nvPr/>
        </p:nvSpPr>
        <p:spPr>
          <a:xfrm>
            <a:off x="608076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7" name="6 Dikdörtgen"/>
          <p:cNvSpPr/>
          <p:nvPr/>
        </p:nvSpPr>
        <p:spPr>
          <a:xfrm>
            <a:off x="608076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11" name="10 Dikdörtgen"/>
          <p:cNvSpPr/>
          <p:nvPr/>
        </p:nvSpPr>
        <p:spPr>
          <a:xfrm>
            <a:off x="170688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sp>
        <p:nvSpPr>
          <p:cNvPr id="12" name="11 Dikdörtgen"/>
          <p:cNvSpPr/>
          <p:nvPr/>
        </p:nvSpPr>
        <p:spPr>
          <a:xfrm>
            <a:off x="608076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536131" y="5030147"/>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1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6169091" y="5030148"/>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20"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602931" y="4588187"/>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449251" y="4588187"/>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5818571" y="4984429"/>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pic>
        <p:nvPicPr>
          <p:cNvPr id="2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129211" y="4481506"/>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8"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267651" y="4420546"/>
            <a:ext cx="277997" cy="641475"/>
          </a:xfrm>
          <a:prstGeom prst="rect">
            <a:avLst/>
          </a:prstGeom>
          <a:noFill/>
          <a:ln w="9525">
            <a:noFill/>
            <a:miter lim="800000"/>
            <a:headEnd/>
            <a:tailEnd/>
          </a:ln>
          <a:effectLst>
            <a:glow rad="101600">
              <a:schemeClr val="accent5">
                <a:satMod val="175000"/>
                <a:alpha val="40000"/>
              </a:schemeClr>
            </a:glow>
            <a:outerShdw blurRad="76200" dir="18900000" sy="23000" kx="-1200000" algn="bl" rotWithShape="0">
              <a:prstClr val="black">
                <a:alpha val="20000"/>
              </a:prstClr>
            </a:outerShdw>
          </a:effectLst>
        </p:spPr>
      </p:pic>
      <p:pic>
        <p:nvPicPr>
          <p:cNvPr id="29"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246571" y="4908227"/>
            <a:ext cx="277997" cy="641475"/>
          </a:xfrm>
          <a:prstGeom prst="rect">
            <a:avLst/>
          </a:prstGeom>
          <a:noFill/>
          <a:ln w="9525">
            <a:noFill/>
            <a:miter lim="800000"/>
            <a:headEnd/>
            <a:tailEnd/>
          </a:ln>
          <a:effectLst>
            <a:glow rad="228600">
              <a:srgbClr val="FFFF00">
                <a:alpha val="40000"/>
              </a:srgbClr>
            </a:glow>
            <a:outerShdw blurRad="76200" dir="18900000" sy="23000" kx="-1200000" algn="bl" rotWithShape="0">
              <a:prstClr val="black">
                <a:alpha val="20000"/>
              </a:prstClr>
            </a:outerShdw>
          </a:effectLst>
        </p:spPr>
      </p:pic>
      <p:sp>
        <p:nvSpPr>
          <p:cNvPr id="30"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Lokal ve Geniş Alan Grupları</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
        <p:nvSpPr>
          <p:cNvPr id="21" name="Line 6"/>
          <p:cNvSpPr>
            <a:spLocks noChangeShapeType="1"/>
          </p:cNvSpPr>
          <p:nvPr/>
        </p:nvSpPr>
        <p:spPr bwMode="auto">
          <a:xfrm flipH="1" flipV="1">
            <a:off x="2620963" y="3611563"/>
            <a:ext cx="350837" cy="777875"/>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22" name="Line 6"/>
          <p:cNvSpPr>
            <a:spLocks noChangeShapeType="1"/>
          </p:cNvSpPr>
          <p:nvPr/>
        </p:nvSpPr>
        <p:spPr bwMode="auto">
          <a:xfrm>
            <a:off x="2378075" y="3717925"/>
            <a:ext cx="288925" cy="685800"/>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24" name="Line 6"/>
          <p:cNvSpPr>
            <a:spLocks noChangeShapeType="1"/>
          </p:cNvSpPr>
          <p:nvPr/>
        </p:nvSpPr>
        <p:spPr bwMode="auto">
          <a:xfrm>
            <a:off x="6964363" y="3733800"/>
            <a:ext cx="290512" cy="685800"/>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par>
                                <p:cTn id="13" presetID="22" presetClass="entr" presetSubtype="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0688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3" name="2 Dikdörtgen"/>
          <p:cNvSpPr/>
          <p:nvPr/>
        </p:nvSpPr>
        <p:spPr>
          <a:xfrm>
            <a:off x="170688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4" name="3 Dikdörtgen"/>
          <p:cNvSpPr/>
          <p:nvPr/>
        </p:nvSpPr>
        <p:spPr>
          <a:xfrm>
            <a:off x="170688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5" name="4 Dikdörtgen"/>
          <p:cNvSpPr/>
          <p:nvPr/>
        </p:nvSpPr>
        <p:spPr>
          <a:xfrm>
            <a:off x="608076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6" name="5 Dikdörtgen"/>
          <p:cNvSpPr/>
          <p:nvPr/>
        </p:nvSpPr>
        <p:spPr>
          <a:xfrm>
            <a:off x="608076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7" name="6 Dikdörtgen"/>
          <p:cNvSpPr/>
          <p:nvPr/>
        </p:nvSpPr>
        <p:spPr>
          <a:xfrm>
            <a:off x="608076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11" name="10 Dikdörtgen"/>
          <p:cNvSpPr/>
          <p:nvPr/>
        </p:nvSpPr>
        <p:spPr>
          <a:xfrm>
            <a:off x="170688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sp>
        <p:nvSpPr>
          <p:cNvPr id="12" name="11 Dikdörtgen"/>
          <p:cNvSpPr/>
          <p:nvPr/>
        </p:nvSpPr>
        <p:spPr>
          <a:xfrm>
            <a:off x="608076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536131" y="503014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1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6169091" y="5030148"/>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0"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267650" y="474058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388291" y="4969187"/>
            <a:ext cx="277997" cy="641475"/>
          </a:xfrm>
          <a:prstGeom prst="rect">
            <a:avLst/>
          </a:prstGeom>
          <a:noFill/>
          <a:ln w="9525">
            <a:noFill/>
            <a:miter lim="800000"/>
            <a:headEnd/>
            <a:tailEnd/>
          </a:ln>
          <a:effectLst>
            <a:glow rad="101600">
              <a:srgbClr val="FFFF00">
                <a:alpha val="40000"/>
              </a:srgbClr>
            </a:glow>
            <a:outerShdw blurRad="76200" dir="18900000" sy="23000" kx="-1200000" algn="bl" rotWithShape="0">
              <a:prstClr val="black">
                <a:alpha val="20000"/>
              </a:prstClr>
            </a:outerShdw>
          </a:effectLst>
        </p:spPr>
      </p:pic>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5818571" y="4984429"/>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6565331" y="5258746"/>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8"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017971" y="4572946"/>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9"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246571" y="490822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sp>
        <p:nvSpPr>
          <p:cNvPr id="30"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Özel Çağrı</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
        <p:nvSpPr>
          <p:cNvPr id="22" name="Line 6"/>
          <p:cNvSpPr>
            <a:spLocks noChangeShapeType="1"/>
          </p:cNvSpPr>
          <p:nvPr/>
        </p:nvSpPr>
        <p:spPr bwMode="auto">
          <a:xfrm flipV="1">
            <a:off x="2484438" y="3763963"/>
            <a:ext cx="228600" cy="868362"/>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24" name="Line 6"/>
          <p:cNvSpPr>
            <a:spLocks noChangeShapeType="1"/>
          </p:cNvSpPr>
          <p:nvPr/>
        </p:nvSpPr>
        <p:spPr bwMode="auto">
          <a:xfrm>
            <a:off x="6964363" y="3733800"/>
            <a:ext cx="533400" cy="1158875"/>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25" name="24 Dikdörtgen"/>
          <p:cNvSpPr/>
          <p:nvPr/>
        </p:nvSpPr>
        <p:spPr>
          <a:xfrm>
            <a:off x="4008120" y="111252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31" name="30 Dikdörtgen"/>
          <p:cNvSpPr/>
          <p:nvPr/>
        </p:nvSpPr>
        <p:spPr>
          <a:xfrm>
            <a:off x="4008120" y="16916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33" name="32 Dikdörtgen"/>
          <p:cNvSpPr/>
          <p:nvPr/>
        </p:nvSpPr>
        <p:spPr>
          <a:xfrm>
            <a:off x="4008120" y="53340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pic>
        <p:nvPicPr>
          <p:cNvPr id="34"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4660331" y="234790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35"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4309811" y="2302188"/>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0688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3" name="2 Dikdörtgen"/>
          <p:cNvSpPr/>
          <p:nvPr/>
        </p:nvSpPr>
        <p:spPr>
          <a:xfrm>
            <a:off x="170688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4" name="3 Dikdörtgen"/>
          <p:cNvSpPr/>
          <p:nvPr/>
        </p:nvSpPr>
        <p:spPr>
          <a:xfrm>
            <a:off x="170688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5" name="4 Dikdörtgen"/>
          <p:cNvSpPr/>
          <p:nvPr/>
        </p:nvSpPr>
        <p:spPr>
          <a:xfrm>
            <a:off x="608076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6" name="5 Dikdörtgen"/>
          <p:cNvSpPr/>
          <p:nvPr/>
        </p:nvSpPr>
        <p:spPr>
          <a:xfrm>
            <a:off x="608076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7" name="6 Dikdörtgen"/>
          <p:cNvSpPr/>
          <p:nvPr/>
        </p:nvSpPr>
        <p:spPr>
          <a:xfrm>
            <a:off x="608076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11" name="10 Dikdörtgen"/>
          <p:cNvSpPr/>
          <p:nvPr/>
        </p:nvSpPr>
        <p:spPr>
          <a:xfrm>
            <a:off x="170688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sp>
        <p:nvSpPr>
          <p:cNvPr id="12" name="11 Dikdörtgen"/>
          <p:cNvSpPr/>
          <p:nvPr/>
        </p:nvSpPr>
        <p:spPr>
          <a:xfrm>
            <a:off x="608076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536131" y="503014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1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6169091" y="5030148"/>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0"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267650" y="4740587"/>
            <a:ext cx="277997" cy="641475"/>
          </a:xfrm>
          <a:prstGeom prst="rect">
            <a:avLst/>
          </a:prstGeom>
          <a:noFill/>
          <a:ln w="9525">
            <a:noFill/>
            <a:miter lim="800000"/>
            <a:headEnd/>
            <a:tailEnd/>
          </a:ln>
          <a:effectLst>
            <a:glow rad="101600">
              <a:srgbClr val="FFFF00">
                <a:alpha val="40000"/>
              </a:srgbClr>
            </a:glow>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388291" y="496918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5818571" y="4984429"/>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6565331" y="5258746"/>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8"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017971" y="4572946"/>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9"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246571" y="490822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sp>
        <p:nvSpPr>
          <p:cNvPr id="30"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Telefon Çağrısı</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
        <p:nvSpPr>
          <p:cNvPr id="22" name="Line 6"/>
          <p:cNvSpPr>
            <a:spLocks noChangeShapeType="1"/>
          </p:cNvSpPr>
          <p:nvPr/>
        </p:nvSpPr>
        <p:spPr bwMode="auto">
          <a:xfrm flipV="1">
            <a:off x="2484438" y="3535363"/>
            <a:ext cx="14287" cy="1096962"/>
          </a:xfrm>
          <a:prstGeom prst="line">
            <a:avLst/>
          </a:pr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25" name="24 Dikdörtgen"/>
          <p:cNvSpPr/>
          <p:nvPr/>
        </p:nvSpPr>
        <p:spPr>
          <a:xfrm>
            <a:off x="4008120" y="111252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31" name="30 Dikdörtgen"/>
          <p:cNvSpPr/>
          <p:nvPr/>
        </p:nvSpPr>
        <p:spPr>
          <a:xfrm>
            <a:off x="4008120" y="16916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33" name="32 Dikdörtgen"/>
          <p:cNvSpPr/>
          <p:nvPr/>
        </p:nvSpPr>
        <p:spPr>
          <a:xfrm>
            <a:off x="4008120" y="53340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pic>
        <p:nvPicPr>
          <p:cNvPr id="34"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4660331" y="234790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35"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4309811" y="2302188"/>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sp>
        <p:nvSpPr>
          <p:cNvPr id="32" name="31 Dikdörtgen"/>
          <p:cNvSpPr/>
          <p:nvPr/>
        </p:nvSpPr>
        <p:spPr>
          <a:xfrm>
            <a:off x="396240" y="3063240"/>
            <a:ext cx="990600" cy="426720"/>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Tel.Ara.</a:t>
            </a:r>
          </a:p>
        </p:txBody>
      </p:sp>
      <p:cxnSp>
        <p:nvCxnSpPr>
          <p:cNvPr id="37" name="36 Düz Bağlayıcı"/>
          <p:cNvCxnSpPr>
            <a:stCxn id="0" idx="3"/>
            <a:endCxn id="0" idx="1"/>
          </p:cNvCxnSpPr>
          <p:nvPr/>
        </p:nvCxnSpPr>
        <p:spPr>
          <a:xfrm>
            <a:off x="1387475" y="3276600"/>
            <a:ext cx="3190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37 Serbest Form"/>
          <p:cNvSpPr/>
          <p:nvPr/>
        </p:nvSpPr>
        <p:spPr>
          <a:xfrm>
            <a:off x="1279525" y="182563"/>
            <a:ext cx="6248400" cy="4541837"/>
          </a:xfrm>
          <a:custGeom>
            <a:avLst/>
            <a:gdLst>
              <a:gd name="connsiteX0" fmla="*/ 6248400 w 6248400"/>
              <a:gd name="connsiteY0" fmla="*/ 4419600 h 4419600"/>
              <a:gd name="connsiteX1" fmla="*/ 5775960 w 6248400"/>
              <a:gd name="connsiteY1" fmla="*/ 3185160 h 4419600"/>
              <a:gd name="connsiteX2" fmla="*/ 5151120 w 6248400"/>
              <a:gd name="connsiteY2" fmla="*/ 2301240 h 4419600"/>
              <a:gd name="connsiteX3" fmla="*/ 5257800 w 6248400"/>
              <a:gd name="connsiteY3" fmla="*/ 868680 h 4419600"/>
              <a:gd name="connsiteX4" fmla="*/ 4145280 w 6248400"/>
              <a:gd name="connsiteY4" fmla="*/ 426720 h 4419600"/>
              <a:gd name="connsiteX5" fmla="*/ 4221480 w 6248400"/>
              <a:gd name="connsiteY5" fmla="*/ 0 h 4419600"/>
              <a:gd name="connsiteX6" fmla="*/ 2194560 w 6248400"/>
              <a:gd name="connsiteY6" fmla="*/ 320040 h 4419600"/>
              <a:gd name="connsiteX7" fmla="*/ 1219200 w 6248400"/>
              <a:gd name="connsiteY7" fmla="*/ 853440 h 4419600"/>
              <a:gd name="connsiteX8" fmla="*/ 1234440 w 6248400"/>
              <a:gd name="connsiteY8" fmla="*/ 1219200 h 4419600"/>
              <a:gd name="connsiteX9" fmla="*/ 1112520 w 6248400"/>
              <a:gd name="connsiteY9" fmla="*/ 3048000 h 4419600"/>
              <a:gd name="connsiteX10" fmla="*/ 0 w 6248400"/>
              <a:gd name="connsiteY10" fmla="*/ 2956560 h 4419600"/>
              <a:gd name="connsiteX0" fmla="*/ 6248400 w 6248400"/>
              <a:gd name="connsiteY0" fmla="*/ 4541520 h 4541520"/>
              <a:gd name="connsiteX1" fmla="*/ 5775960 w 6248400"/>
              <a:gd name="connsiteY1" fmla="*/ 3307080 h 4541520"/>
              <a:gd name="connsiteX2" fmla="*/ 5151120 w 6248400"/>
              <a:gd name="connsiteY2" fmla="*/ 2423160 h 4541520"/>
              <a:gd name="connsiteX3" fmla="*/ 5257800 w 6248400"/>
              <a:gd name="connsiteY3" fmla="*/ 990600 h 4541520"/>
              <a:gd name="connsiteX4" fmla="*/ 4145280 w 6248400"/>
              <a:gd name="connsiteY4" fmla="*/ 548640 h 4541520"/>
              <a:gd name="connsiteX5" fmla="*/ 3703320 w 6248400"/>
              <a:gd name="connsiteY5" fmla="*/ 0 h 4541520"/>
              <a:gd name="connsiteX6" fmla="*/ 2194560 w 6248400"/>
              <a:gd name="connsiteY6" fmla="*/ 441960 h 4541520"/>
              <a:gd name="connsiteX7" fmla="*/ 1219200 w 6248400"/>
              <a:gd name="connsiteY7" fmla="*/ 975360 h 4541520"/>
              <a:gd name="connsiteX8" fmla="*/ 1234440 w 6248400"/>
              <a:gd name="connsiteY8" fmla="*/ 1341120 h 4541520"/>
              <a:gd name="connsiteX9" fmla="*/ 1112520 w 6248400"/>
              <a:gd name="connsiteY9" fmla="*/ 3169920 h 4541520"/>
              <a:gd name="connsiteX10" fmla="*/ 0 w 6248400"/>
              <a:gd name="connsiteY10" fmla="*/ 3078480 h 4541520"/>
              <a:gd name="connsiteX0" fmla="*/ 6248400 w 6248400"/>
              <a:gd name="connsiteY0" fmla="*/ 4541520 h 4541520"/>
              <a:gd name="connsiteX1" fmla="*/ 5775960 w 6248400"/>
              <a:gd name="connsiteY1" fmla="*/ 3307080 h 4541520"/>
              <a:gd name="connsiteX2" fmla="*/ 5151120 w 6248400"/>
              <a:gd name="connsiteY2" fmla="*/ 2423160 h 4541520"/>
              <a:gd name="connsiteX3" fmla="*/ 5257800 w 6248400"/>
              <a:gd name="connsiteY3" fmla="*/ 990600 h 4541520"/>
              <a:gd name="connsiteX4" fmla="*/ 4145280 w 6248400"/>
              <a:gd name="connsiteY4" fmla="*/ 548640 h 4541520"/>
              <a:gd name="connsiteX5" fmla="*/ 3703320 w 6248400"/>
              <a:gd name="connsiteY5" fmla="*/ 0 h 4541520"/>
              <a:gd name="connsiteX6" fmla="*/ 2164080 w 6248400"/>
              <a:gd name="connsiteY6" fmla="*/ 365760 h 4541520"/>
              <a:gd name="connsiteX7" fmla="*/ 1219200 w 6248400"/>
              <a:gd name="connsiteY7" fmla="*/ 975360 h 4541520"/>
              <a:gd name="connsiteX8" fmla="*/ 1234440 w 6248400"/>
              <a:gd name="connsiteY8" fmla="*/ 1341120 h 4541520"/>
              <a:gd name="connsiteX9" fmla="*/ 1112520 w 6248400"/>
              <a:gd name="connsiteY9" fmla="*/ 3169920 h 4541520"/>
              <a:gd name="connsiteX10" fmla="*/ 0 w 6248400"/>
              <a:gd name="connsiteY10" fmla="*/ 3078480 h 454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4541520">
                <a:moveTo>
                  <a:pt x="6248400" y="4541520"/>
                </a:moveTo>
                <a:lnTo>
                  <a:pt x="5775960" y="3307080"/>
                </a:lnTo>
                <a:lnTo>
                  <a:pt x="5151120" y="2423160"/>
                </a:lnTo>
                <a:lnTo>
                  <a:pt x="5257800" y="990600"/>
                </a:lnTo>
                <a:lnTo>
                  <a:pt x="4145280" y="548640"/>
                </a:lnTo>
                <a:lnTo>
                  <a:pt x="3703320" y="0"/>
                </a:lnTo>
                <a:lnTo>
                  <a:pt x="2164080" y="365760"/>
                </a:lnTo>
                <a:lnTo>
                  <a:pt x="1219200" y="975360"/>
                </a:lnTo>
                <a:lnTo>
                  <a:pt x="1234440" y="1341120"/>
                </a:lnTo>
                <a:lnTo>
                  <a:pt x="1112520" y="3169920"/>
                </a:lnTo>
                <a:lnTo>
                  <a:pt x="0" y="3078480"/>
                </a:lnTo>
              </a:path>
            </a:pathLst>
          </a:custGeom>
          <a:noFill/>
          <a:ln w="44450" cap="rnd">
            <a:solidFill>
              <a:schemeClr val="accent6">
                <a:lumMod val="60000"/>
                <a:lumOff val="40000"/>
              </a:schemeClr>
            </a:solidFill>
            <a:prstDash val="lgDash"/>
            <a:headEnd type="oval" w="lg" len="lg"/>
            <a:tailEnd type="triangle"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tr-TR"/>
          </a:p>
        </p:txBody>
      </p:sp>
      <p:sp>
        <p:nvSpPr>
          <p:cNvPr id="39" name="TextBox 33"/>
          <p:cNvSpPr txBox="1"/>
          <p:nvPr/>
        </p:nvSpPr>
        <p:spPr>
          <a:xfrm>
            <a:off x="563880" y="2569977"/>
            <a:ext cx="883100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rPr>
              <a:t>Telefon </a:t>
            </a:r>
            <a:r>
              <a:rPr lang="tr-TR" sz="3600" dirty="0" err="1">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rPr>
              <a:t>Arabağlantısı</a:t>
            </a:r>
            <a:r>
              <a:rPr lang="tr-TR" sz="36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rPr>
              <a:t> ile aynı röle merkezi</a:t>
            </a:r>
          </a:p>
          <a:p>
            <a:pPr defTabSz="653064" fontAlgn="auto">
              <a:spcAft>
                <a:spcPts val="0"/>
              </a:spcAft>
              <a:defRPr/>
            </a:pPr>
            <a:r>
              <a:rPr lang="tr-TR" sz="36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rPr>
              <a:t>altında olmanız gerekiyor</a:t>
            </a:r>
            <a:endParaRPr lang="tr-TR" sz="28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Maiandra GD" pitchFamily="34" charset="0"/>
              <a:cs typeface="+mn-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8"/>
                                        </p:tgtEl>
                                      </p:cBhvr>
                                    </p:animEffect>
                                    <p:set>
                                      <p:cBhvr>
                                        <p:cTn id="12" dur="1" fill="hold">
                                          <p:stCondLst>
                                            <p:cond delay="1999"/>
                                          </p:stCondLst>
                                        </p:cTn>
                                        <p:tgtEl>
                                          <p:spTgt spid="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0688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3" name="2 Dikdörtgen"/>
          <p:cNvSpPr/>
          <p:nvPr/>
        </p:nvSpPr>
        <p:spPr>
          <a:xfrm>
            <a:off x="170688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4" name="3 Dikdörtgen"/>
          <p:cNvSpPr/>
          <p:nvPr/>
        </p:nvSpPr>
        <p:spPr>
          <a:xfrm>
            <a:off x="170688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5" name="4 Dikdörtgen"/>
          <p:cNvSpPr/>
          <p:nvPr/>
        </p:nvSpPr>
        <p:spPr>
          <a:xfrm>
            <a:off x="6080760" y="1920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6" name="5 Dikdörtgen"/>
          <p:cNvSpPr/>
          <p:nvPr/>
        </p:nvSpPr>
        <p:spPr>
          <a:xfrm>
            <a:off x="6080760" y="249936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7" name="6 Dikdörtgen"/>
          <p:cNvSpPr/>
          <p:nvPr/>
        </p:nvSpPr>
        <p:spPr>
          <a:xfrm>
            <a:off x="6080760" y="30632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3</a:t>
            </a:r>
          </a:p>
        </p:txBody>
      </p:sp>
      <p:sp>
        <p:nvSpPr>
          <p:cNvPr id="11" name="10 Dikdörtgen"/>
          <p:cNvSpPr/>
          <p:nvPr/>
        </p:nvSpPr>
        <p:spPr>
          <a:xfrm>
            <a:off x="170688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sp>
        <p:nvSpPr>
          <p:cNvPr id="12" name="11 Dikdörtgen"/>
          <p:cNvSpPr/>
          <p:nvPr/>
        </p:nvSpPr>
        <p:spPr>
          <a:xfrm>
            <a:off x="6080760" y="134112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536131" y="503014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1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6169091" y="5030148"/>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0"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2267650" y="474058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3"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7388291" y="4969187"/>
            <a:ext cx="277997" cy="641475"/>
          </a:xfrm>
          <a:prstGeom prst="rect">
            <a:avLst/>
          </a:prstGeom>
          <a:noFill/>
          <a:ln w="9525">
            <a:noFill/>
            <a:miter lim="800000"/>
            <a:headEnd/>
            <a:tailEnd/>
          </a:ln>
          <a:effectLst>
            <a:glow rad="101600">
              <a:srgbClr val="FFFF00">
                <a:alpha val="40000"/>
              </a:srgbClr>
            </a:glow>
            <a:outerShdw blurRad="76200" dir="18900000" sy="23000" kx="-1200000" algn="bl" rotWithShape="0">
              <a:prstClr val="black">
                <a:alpha val="20000"/>
              </a:prstClr>
            </a:outerShdw>
          </a:effectLst>
        </p:spPr>
      </p:pic>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5818571" y="4984429"/>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7"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6565331" y="5258746"/>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8"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017971" y="4572946"/>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29"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1246571" y="490822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sp>
        <p:nvSpPr>
          <p:cNvPr id="30" name="TextBox 33"/>
          <p:cNvSpPr txBox="1"/>
          <p:nvPr/>
        </p:nvSpPr>
        <p:spPr>
          <a:xfrm>
            <a:off x="282516" y="283977"/>
            <a:ext cx="8175684" cy="859023"/>
          </a:xfrm>
          <a:prstGeom prst="rect">
            <a:avLst/>
          </a:prstGeom>
        </p:spPr>
        <p:txBody>
          <a:bodyPr lIns="65306" tIns="32653" rIns="65306" bIns="32653"/>
          <a:lstStyle/>
          <a:p>
            <a:pPr defTabSz="653064" fontAlgn="auto">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rPr>
              <a:t>Telefon Çağrısı -2</a:t>
            </a:r>
            <a:endParaRPr lang="tr-TR"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mn-cs"/>
            </a:endParaRPr>
          </a:p>
        </p:txBody>
      </p:sp>
      <p:sp>
        <p:nvSpPr>
          <p:cNvPr id="25" name="24 Dikdörtgen"/>
          <p:cNvSpPr/>
          <p:nvPr/>
        </p:nvSpPr>
        <p:spPr>
          <a:xfrm>
            <a:off x="4008120" y="111252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1</a:t>
            </a:r>
          </a:p>
        </p:txBody>
      </p:sp>
      <p:sp>
        <p:nvSpPr>
          <p:cNvPr id="31" name="30 Dikdörtgen"/>
          <p:cNvSpPr/>
          <p:nvPr/>
        </p:nvSpPr>
        <p:spPr>
          <a:xfrm>
            <a:off x="4008120" y="1691640"/>
            <a:ext cx="1188720" cy="42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Röle 2</a:t>
            </a:r>
          </a:p>
        </p:txBody>
      </p:sp>
      <p:sp>
        <p:nvSpPr>
          <p:cNvPr id="33" name="32 Dikdörtgen"/>
          <p:cNvSpPr/>
          <p:nvPr/>
        </p:nvSpPr>
        <p:spPr>
          <a:xfrm>
            <a:off x="4008120" y="533400"/>
            <a:ext cx="1188720" cy="42672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200" dirty="0" err="1">
                <a:solidFill>
                  <a:schemeClr val="tx1"/>
                </a:solidFill>
              </a:rPr>
              <a:t>Switch</a:t>
            </a:r>
            <a:r>
              <a:rPr lang="tr-TR" sz="1200" dirty="0">
                <a:solidFill>
                  <a:schemeClr val="tx1"/>
                </a:solidFill>
              </a:rPr>
              <a:t>/</a:t>
            </a:r>
            <a:r>
              <a:rPr lang="tr-TR" sz="1200" dirty="0" err="1">
                <a:solidFill>
                  <a:schemeClr val="tx1"/>
                </a:solidFill>
              </a:rPr>
              <a:t>Router</a:t>
            </a:r>
            <a:endParaRPr lang="tr-TR" sz="1200" dirty="0">
              <a:solidFill>
                <a:schemeClr val="tx1"/>
              </a:solidFill>
            </a:endParaRPr>
          </a:p>
        </p:txBody>
      </p:sp>
      <p:pic>
        <p:nvPicPr>
          <p:cNvPr id="34"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4660331" y="2347907"/>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pic>
        <p:nvPicPr>
          <p:cNvPr id="35" name="Picture 2"/>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rot="882643">
            <a:off x="4309811" y="2302188"/>
            <a:ext cx="277997" cy="641475"/>
          </a:xfrm>
          <a:prstGeom prst="rect">
            <a:avLst/>
          </a:prstGeom>
          <a:noFill/>
          <a:ln w="9525">
            <a:noFill/>
            <a:miter lim="800000"/>
            <a:headEnd/>
            <a:tailEnd/>
          </a:ln>
          <a:effectLst>
            <a:glow rad="101600">
              <a:schemeClr val="accent1">
                <a:satMod val="175000"/>
                <a:alpha val="40000"/>
              </a:schemeClr>
            </a:glow>
            <a:outerShdw blurRad="76200" dir="18900000" sy="23000" kx="-1200000" algn="bl" rotWithShape="0">
              <a:prstClr val="black">
                <a:alpha val="20000"/>
              </a:prstClr>
            </a:outerShdw>
          </a:effectLst>
        </p:spPr>
      </p:pic>
      <p:sp>
        <p:nvSpPr>
          <p:cNvPr id="32" name="31 Dikdörtgen"/>
          <p:cNvSpPr/>
          <p:nvPr/>
        </p:nvSpPr>
        <p:spPr>
          <a:xfrm>
            <a:off x="396240" y="3063240"/>
            <a:ext cx="990600" cy="426720"/>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Tel.Ara.</a:t>
            </a:r>
          </a:p>
        </p:txBody>
      </p:sp>
      <p:cxnSp>
        <p:nvCxnSpPr>
          <p:cNvPr id="37" name="36 Düz Bağlayıcı"/>
          <p:cNvCxnSpPr>
            <a:stCxn id="0" idx="3"/>
            <a:endCxn id="0" idx="1"/>
          </p:cNvCxnSpPr>
          <p:nvPr/>
        </p:nvCxnSpPr>
        <p:spPr>
          <a:xfrm>
            <a:off x="1387475" y="3276600"/>
            <a:ext cx="3190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37 Serbest Form"/>
          <p:cNvSpPr/>
          <p:nvPr/>
        </p:nvSpPr>
        <p:spPr>
          <a:xfrm>
            <a:off x="1279525" y="182563"/>
            <a:ext cx="6248400" cy="4541837"/>
          </a:xfrm>
          <a:custGeom>
            <a:avLst/>
            <a:gdLst>
              <a:gd name="connsiteX0" fmla="*/ 6248400 w 6248400"/>
              <a:gd name="connsiteY0" fmla="*/ 4419600 h 4419600"/>
              <a:gd name="connsiteX1" fmla="*/ 5775960 w 6248400"/>
              <a:gd name="connsiteY1" fmla="*/ 3185160 h 4419600"/>
              <a:gd name="connsiteX2" fmla="*/ 5151120 w 6248400"/>
              <a:gd name="connsiteY2" fmla="*/ 2301240 h 4419600"/>
              <a:gd name="connsiteX3" fmla="*/ 5257800 w 6248400"/>
              <a:gd name="connsiteY3" fmla="*/ 868680 h 4419600"/>
              <a:gd name="connsiteX4" fmla="*/ 4145280 w 6248400"/>
              <a:gd name="connsiteY4" fmla="*/ 426720 h 4419600"/>
              <a:gd name="connsiteX5" fmla="*/ 4221480 w 6248400"/>
              <a:gd name="connsiteY5" fmla="*/ 0 h 4419600"/>
              <a:gd name="connsiteX6" fmla="*/ 2194560 w 6248400"/>
              <a:gd name="connsiteY6" fmla="*/ 320040 h 4419600"/>
              <a:gd name="connsiteX7" fmla="*/ 1219200 w 6248400"/>
              <a:gd name="connsiteY7" fmla="*/ 853440 h 4419600"/>
              <a:gd name="connsiteX8" fmla="*/ 1234440 w 6248400"/>
              <a:gd name="connsiteY8" fmla="*/ 1219200 h 4419600"/>
              <a:gd name="connsiteX9" fmla="*/ 1112520 w 6248400"/>
              <a:gd name="connsiteY9" fmla="*/ 3048000 h 4419600"/>
              <a:gd name="connsiteX10" fmla="*/ 0 w 6248400"/>
              <a:gd name="connsiteY10" fmla="*/ 2956560 h 4419600"/>
              <a:gd name="connsiteX0" fmla="*/ 6248400 w 6248400"/>
              <a:gd name="connsiteY0" fmla="*/ 4541520 h 4541520"/>
              <a:gd name="connsiteX1" fmla="*/ 5775960 w 6248400"/>
              <a:gd name="connsiteY1" fmla="*/ 3307080 h 4541520"/>
              <a:gd name="connsiteX2" fmla="*/ 5151120 w 6248400"/>
              <a:gd name="connsiteY2" fmla="*/ 2423160 h 4541520"/>
              <a:gd name="connsiteX3" fmla="*/ 5257800 w 6248400"/>
              <a:gd name="connsiteY3" fmla="*/ 990600 h 4541520"/>
              <a:gd name="connsiteX4" fmla="*/ 4145280 w 6248400"/>
              <a:gd name="connsiteY4" fmla="*/ 548640 h 4541520"/>
              <a:gd name="connsiteX5" fmla="*/ 3703320 w 6248400"/>
              <a:gd name="connsiteY5" fmla="*/ 0 h 4541520"/>
              <a:gd name="connsiteX6" fmla="*/ 2194560 w 6248400"/>
              <a:gd name="connsiteY6" fmla="*/ 441960 h 4541520"/>
              <a:gd name="connsiteX7" fmla="*/ 1219200 w 6248400"/>
              <a:gd name="connsiteY7" fmla="*/ 975360 h 4541520"/>
              <a:gd name="connsiteX8" fmla="*/ 1234440 w 6248400"/>
              <a:gd name="connsiteY8" fmla="*/ 1341120 h 4541520"/>
              <a:gd name="connsiteX9" fmla="*/ 1112520 w 6248400"/>
              <a:gd name="connsiteY9" fmla="*/ 3169920 h 4541520"/>
              <a:gd name="connsiteX10" fmla="*/ 0 w 6248400"/>
              <a:gd name="connsiteY10" fmla="*/ 3078480 h 4541520"/>
              <a:gd name="connsiteX0" fmla="*/ 6248400 w 6248400"/>
              <a:gd name="connsiteY0" fmla="*/ 4541520 h 4541520"/>
              <a:gd name="connsiteX1" fmla="*/ 5775960 w 6248400"/>
              <a:gd name="connsiteY1" fmla="*/ 3307080 h 4541520"/>
              <a:gd name="connsiteX2" fmla="*/ 5151120 w 6248400"/>
              <a:gd name="connsiteY2" fmla="*/ 2423160 h 4541520"/>
              <a:gd name="connsiteX3" fmla="*/ 5257800 w 6248400"/>
              <a:gd name="connsiteY3" fmla="*/ 990600 h 4541520"/>
              <a:gd name="connsiteX4" fmla="*/ 4145280 w 6248400"/>
              <a:gd name="connsiteY4" fmla="*/ 548640 h 4541520"/>
              <a:gd name="connsiteX5" fmla="*/ 3703320 w 6248400"/>
              <a:gd name="connsiteY5" fmla="*/ 0 h 4541520"/>
              <a:gd name="connsiteX6" fmla="*/ 2164080 w 6248400"/>
              <a:gd name="connsiteY6" fmla="*/ 365760 h 4541520"/>
              <a:gd name="connsiteX7" fmla="*/ 1219200 w 6248400"/>
              <a:gd name="connsiteY7" fmla="*/ 975360 h 4541520"/>
              <a:gd name="connsiteX8" fmla="*/ 1234440 w 6248400"/>
              <a:gd name="connsiteY8" fmla="*/ 1341120 h 4541520"/>
              <a:gd name="connsiteX9" fmla="*/ 1112520 w 6248400"/>
              <a:gd name="connsiteY9" fmla="*/ 3169920 h 4541520"/>
              <a:gd name="connsiteX10" fmla="*/ 0 w 6248400"/>
              <a:gd name="connsiteY10" fmla="*/ 3078480 h 454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4541520">
                <a:moveTo>
                  <a:pt x="6248400" y="4541520"/>
                </a:moveTo>
                <a:lnTo>
                  <a:pt x="5775960" y="3307080"/>
                </a:lnTo>
                <a:lnTo>
                  <a:pt x="5151120" y="2423160"/>
                </a:lnTo>
                <a:lnTo>
                  <a:pt x="5257800" y="990600"/>
                </a:lnTo>
                <a:lnTo>
                  <a:pt x="4145280" y="548640"/>
                </a:lnTo>
                <a:lnTo>
                  <a:pt x="3703320" y="0"/>
                </a:lnTo>
                <a:lnTo>
                  <a:pt x="2164080" y="365760"/>
                </a:lnTo>
                <a:lnTo>
                  <a:pt x="1219200" y="975360"/>
                </a:lnTo>
                <a:lnTo>
                  <a:pt x="1234440" y="1341120"/>
                </a:lnTo>
                <a:lnTo>
                  <a:pt x="1112520" y="3169920"/>
                </a:lnTo>
                <a:lnTo>
                  <a:pt x="0" y="3078480"/>
                </a:lnTo>
              </a:path>
            </a:pathLst>
          </a:custGeom>
          <a:noFill/>
          <a:ln w="44450" cap="rnd">
            <a:solidFill>
              <a:schemeClr val="accent6">
                <a:lumMod val="60000"/>
                <a:lumOff val="40000"/>
              </a:schemeClr>
            </a:solidFill>
            <a:prstDash val="lgDash"/>
            <a:headEnd type="triangle" w="lg" len="lg"/>
            <a:tailEnd type="oval" w="lg" len="lg"/>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tr-TR"/>
          </a:p>
        </p:txBody>
      </p:sp>
    </p:spTree>
  </p:cSld>
  <p:clrMapOvr>
    <a:masterClrMapping/>
  </p:clrMapOvr>
  <p:transition>
    <p:cover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
        <p:nvSpPr>
          <p:cNvPr id="128002" name="TextBox 6"/>
          <p:cNvSpPr txBox="1">
            <a:spLocks noChangeArrowheads="1"/>
          </p:cNvSpPr>
          <p:nvPr/>
        </p:nvSpPr>
        <p:spPr bwMode="auto">
          <a:xfrm>
            <a:off x="381000" y="854075"/>
            <a:ext cx="8567738" cy="5138738"/>
          </a:xfrm>
          <a:prstGeom prst="rect">
            <a:avLst/>
          </a:prstGeom>
          <a:noFill/>
          <a:ln w="9525">
            <a:noFill/>
            <a:miter lim="800000"/>
            <a:headEnd/>
            <a:tailEnd/>
          </a:ln>
        </p:spPr>
        <p:txBody>
          <a:bodyPr>
            <a:spAutoFit/>
          </a:bodyPr>
          <a:lstStyle/>
          <a:p>
            <a:r>
              <a:rPr lang="tr-TR" sz="4000">
                <a:solidFill>
                  <a:srgbClr val="FFFF00"/>
                </a:solidFill>
                <a:latin typeface="Calibri" pitchFamily="34" charset="0"/>
              </a:rPr>
              <a:t>Linked Capacity Plus,</a:t>
            </a:r>
            <a:endParaRPr lang="tr-TR" sz="3200">
              <a:solidFill>
                <a:schemeClr val="bg2"/>
              </a:solidFill>
              <a:latin typeface="Calibri" pitchFamily="34" charset="0"/>
            </a:endParaRPr>
          </a:p>
          <a:p>
            <a:r>
              <a:rPr lang="tr-TR" sz="3200">
                <a:solidFill>
                  <a:srgbClr val="66FF33"/>
                </a:solidFill>
                <a:latin typeface="Calibri" pitchFamily="34" charset="0"/>
              </a:rPr>
              <a:t>Enhanced Privacy (şifreleme)</a:t>
            </a:r>
          </a:p>
          <a:p>
            <a:r>
              <a:rPr lang="tr-TR" sz="3200">
                <a:solidFill>
                  <a:srgbClr val="66FF33"/>
                </a:solidFill>
                <a:latin typeface="Calibri" pitchFamily="34" charset="0"/>
              </a:rPr>
              <a:t>Çağrı Kesme</a:t>
            </a:r>
          </a:p>
          <a:p>
            <a:r>
              <a:rPr lang="tr-TR" sz="3200">
                <a:solidFill>
                  <a:srgbClr val="66FF33"/>
                </a:solidFill>
                <a:latin typeface="Calibri" pitchFamily="34" charset="0"/>
              </a:rPr>
              <a:t>Telefon Arabağlantısı</a:t>
            </a:r>
          </a:p>
          <a:p>
            <a:r>
              <a:rPr lang="tr-TR" sz="3200">
                <a:solidFill>
                  <a:srgbClr val="66FF33"/>
                </a:solidFill>
                <a:latin typeface="Calibri" pitchFamily="34" charset="0"/>
              </a:rPr>
              <a:t>GPS</a:t>
            </a:r>
          </a:p>
          <a:p>
            <a:r>
              <a:rPr lang="tr-TR" sz="3200">
                <a:solidFill>
                  <a:srgbClr val="66FF33"/>
                </a:solidFill>
                <a:latin typeface="Calibri" pitchFamily="34" charset="0"/>
              </a:rPr>
              <a:t>Veri Uygulamaları</a:t>
            </a:r>
          </a:p>
          <a:p>
            <a:r>
              <a:rPr lang="tr-TR" sz="3200">
                <a:solidFill>
                  <a:srgbClr val="66FF33"/>
                </a:solidFill>
                <a:latin typeface="Calibri" pitchFamily="34" charset="0"/>
              </a:rPr>
              <a:t>Dinamik Özel Çağrı (site seçmeli)</a:t>
            </a:r>
          </a:p>
          <a:p>
            <a:r>
              <a:rPr lang="tr-TR" sz="3200">
                <a:solidFill>
                  <a:srgbClr val="66FF33"/>
                </a:solidFill>
                <a:latin typeface="Calibri" pitchFamily="34" charset="0"/>
              </a:rPr>
              <a:t>Statik konuşma grupları</a:t>
            </a:r>
          </a:p>
          <a:p>
            <a:r>
              <a:rPr lang="tr-TR" sz="3200">
                <a:solidFill>
                  <a:srgbClr val="66FF33"/>
                </a:solidFill>
                <a:latin typeface="Calibri" pitchFamily="34" charset="0"/>
              </a:rPr>
              <a:t>Otomatik Dolaşım (çağrı devri yok)</a:t>
            </a:r>
          </a:p>
          <a:p>
            <a:r>
              <a:rPr lang="tr-TR" sz="3200">
                <a:solidFill>
                  <a:srgbClr val="66FF33"/>
                </a:solidFill>
                <a:latin typeface="Calibri" pitchFamily="34" charset="0"/>
              </a:rPr>
              <a:t>Site Sınırlama özelliklerini sunar.</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
        <p:nvSpPr>
          <p:cNvPr id="130050" name="TextBox 6"/>
          <p:cNvSpPr txBox="1">
            <a:spLocks noChangeArrowheads="1"/>
          </p:cNvSpPr>
          <p:nvPr/>
        </p:nvSpPr>
        <p:spPr bwMode="auto">
          <a:xfrm>
            <a:off x="381000" y="854075"/>
            <a:ext cx="8567738" cy="4646613"/>
          </a:xfrm>
          <a:prstGeom prst="rect">
            <a:avLst/>
          </a:prstGeom>
          <a:noFill/>
          <a:ln w="9525">
            <a:noFill/>
            <a:miter lim="800000"/>
            <a:headEnd/>
            <a:tailEnd/>
          </a:ln>
        </p:spPr>
        <p:txBody>
          <a:bodyPr>
            <a:spAutoFit/>
          </a:bodyPr>
          <a:lstStyle/>
          <a:p>
            <a:r>
              <a:rPr lang="tr-TR" sz="4000">
                <a:solidFill>
                  <a:srgbClr val="FFFF00"/>
                </a:solidFill>
                <a:latin typeface="Calibri" pitchFamily="34" charset="0"/>
              </a:rPr>
              <a:t>Linked Capacity Plus,</a:t>
            </a:r>
            <a:endParaRPr lang="tr-TR" sz="3200">
              <a:solidFill>
                <a:schemeClr val="bg2"/>
              </a:solidFill>
              <a:latin typeface="Calibri" pitchFamily="34" charset="0"/>
            </a:endParaRPr>
          </a:p>
          <a:p>
            <a:r>
              <a:rPr lang="tr-TR" sz="3200">
                <a:solidFill>
                  <a:srgbClr val="FF0000"/>
                </a:solidFill>
                <a:latin typeface="Calibri" pitchFamily="34" charset="0"/>
              </a:rPr>
              <a:t>Öncelik Seviyesi ve sıraya koyma</a:t>
            </a:r>
          </a:p>
          <a:p>
            <a:r>
              <a:rPr lang="tr-TR" sz="3200">
                <a:solidFill>
                  <a:srgbClr val="FF0000"/>
                </a:solidFill>
                <a:latin typeface="Calibri" pitchFamily="34" charset="0"/>
              </a:rPr>
              <a:t>Öncelik Monitörü (öncelikli bir gruptan gelen çağrı üzerine mevcut grup çağrısını terk edip diğerine dahil olmak)</a:t>
            </a:r>
          </a:p>
          <a:p>
            <a:r>
              <a:rPr lang="tr-TR" sz="3200">
                <a:solidFill>
                  <a:srgbClr val="FF0000"/>
                </a:solidFill>
                <a:latin typeface="Calibri" pitchFamily="34" charset="0"/>
              </a:rPr>
              <a:t>Çağrı Devri (site değiştiren bir telsizin devam eden çağrıyı yeni siteye taşıması)</a:t>
            </a:r>
          </a:p>
          <a:p>
            <a:r>
              <a:rPr lang="tr-TR" sz="3200">
                <a:solidFill>
                  <a:srgbClr val="FF0000"/>
                </a:solidFill>
                <a:latin typeface="Calibri" pitchFamily="34" charset="0"/>
              </a:rPr>
              <a:t>Desteklemez.</a:t>
            </a:r>
          </a:p>
          <a:p>
            <a:endParaRPr lang="tr-TR" sz="3200">
              <a:solidFill>
                <a:schemeClr val="bg2"/>
              </a:solidFill>
              <a:latin typeface="Calibri"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bwMode="auto">
          <a:xfrm>
            <a:off x="228600" y="2111375"/>
            <a:ext cx="7772400" cy="1470025"/>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algn="ctr">
              <a:defRPr/>
            </a:pPr>
            <a:r>
              <a:rPr lang="tr-TR" sz="8000" b="1" dirty="0">
                <a:solidFill>
                  <a:srgbClr val="66FFFF"/>
                </a:solidFill>
                <a:effectLst>
                  <a:reflection blurRad="6350" stA="55000" endA="300" endPos="45500" dir="5400000" sy="-100000" algn="bl" rotWithShape="0"/>
                </a:effectLst>
                <a:latin typeface="Candara" pitchFamily="34" charset="0"/>
                <a:ea typeface="+mj-ea"/>
                <a:cs typeface="+mj-cs"/>
              </a:rPr>
              <a:t>MotoTrbo</a:t>
            </a:r>
            <a:endParaRPr lang="tr-TR" sz="6000" b="1" dirty="0">
              <a:solidFill>
                <a:srgbClr val="66FFFF"/>
              </a:solidFill>
              <a:effectLst>
                <a:reflection blurRad="6350" stA="55000" endA="300" endPos="45500" dir="5400000" sy="-100000" algn="bl" rotWithShape="0"/>
              </a:effectLst>
              <a:latin typeface="Candara" pitchFamily="34" charset="0"/>
              <a:ea typeface="+mj-ea"/>
              <a:cs typeface="+mj-cs"/>
            </a:endParaRPr>
          </a:p>
        </p:txBody>
      </p:sp>
      <p:sp>
        <p:nvSpPr>
          <p:cNvPr id="8" name="Subtitle 6"/>
          <p:cNvSpPr txBox="1">
            <a:spLocks/>
          </p:cNvSpPr>
          <p:nvPr/>
        </p:nvSpPr>
        <p:spPr>
          <a:xfrm>
            <a:off x="152400" y="3886200"/>
            <a:ext cx="7924800" cy="1752600"/>
          </a:xfrm>
          <a:prstGeom prst="rect">
            <a:avLst/>
          </a:prstGeom>
        </p:spPr>
        <p:txBody>
          <a:bodyPr>
            <a:scene3d>
              <a:camera prst="orthographicFront"/>
              <a:lightRig rig="threePt" dir="t"/>
            </a:scene3d>
            <a:sp3d extrusionH="57150">
              <a:bevelT w="38100" h="38100"/>
            </a:sp3d>
          </a:bodyPr>
          <a:lstStyle/>
          <a:p>
            <a:pPr marL="342900" indent="-342900" algn="ctr">
              <a:spcBef>
                <a:spcPct val="20000"/>
              </a:spcBef>
              <a:defRPr/>
            </a:pPr>
            <a:r>
              <a:rPr lang="tr-TR" sz="4400" dirty="0">
                <a:solidFill>
                  <a:srgbClr val="66FFFF"/>
                </a:solidFill>
                <a:effectLst>
                  <a:reflection blurRad="6350" stA="55000" endA="300" endPos="45500" dir="5400000" sy="-100000" algn="bl" rotWithShape="0"/>
                </a:effectLst>
                <a:latin typeface="Candara" pitchFamily="34" charset="0"/>
                <a:cs typeface="+mn-cs"/>
              </a:rPr>
              <a:t>TEŞEKKÜR EDERİZ</a:t>
            </a:r>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77000" y="320040"/>
            <a:ext cx="2473180" cy="561975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381000" y="2286000"/>
            <a:ext cx="8486775" cy="1323975"/>
          </a:xfrm>
          <a:prstGeom prst="rect">
            <a:avLst/>
          </a:prstGeom>
          <a:noFill/>
          <a:ln w="9525">
            <a:noFill/>
            <a:miter lim="800000"/>
            <a:headEnd/>
            <a:tailEnd/>
          </a:ln>
        </p:spPr>
        <p:txBody>
          <a:bodyPr wrap="none">
            <a:spAutoFit/>
          </a:bodyPr>
          <a:lstStyle/>
          <a:p>
            <a:r>
              <a:rPr lang="tr-TR" sz="8000">
                <a:solidFill>
                  <a:schemeClr val="bg2"/>
                </a:solidFill>
                <a:latin typeface="Calibri" pitchFamily="34" charset="0"/>
              </a:rPr>
              <a:t>Neden Dijital Telsiz?</a:t>
            </a:r>
          </a:p>
        </p:txBody>
      </p:sp>
      <p:pic>
        <p:nvPicPr>
          <p:cNvPr id="2355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752600"/>
            <a:ext cx="9601200" cy="762000"/>
          </a:xfrm>
          <a:prstGeom prst="rect">
            <a:avLst/>
          </a:prstGeom>
          <a:solidFill>
            <a:schemeClr val="accent6">
              <a:lumMod val="60000"/>
              <a:lumOff val="40000"/>
            </a:schemeClr>
          </a:solidFill>
          <a:ln>
            <a:noFill/>
          </a:ln>
          <a:effectLst>
            <a:outerShdw blurRad="40000" dist="20000" dir="5400000" rotWithShape="0">
              <a:srgbClr val="000000">
                <a:alpha val="38000"/>
              </a:srgbClr>
            </a:outerShdw>
            <a:softEdge rad="63500"/>
          </a:effectLst>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tr-TR"/>
          </a:p>
        </p:txBody>
      </p:sp>
      <p:sp>
        <p:nvSpPr>
          <p:cNvPr id="9" name="Rectangle 8"/>
          <p:cNvSpPr/>
          <p:nvPr/>
        </p:nvSpPr>
        <p:spPr>
          <a:xfrm>
            <a:off x="-152400" y="2667000"/>
            <a:ext cx="9601200" cy="762000"/>
          </a:xfrm>
          <a:prstGeom prst="rect">
            <a:avLst/>
          </a:prstGeom>
          <a:solidFill>
            <a:srgbClr val="FFFF00"/>
          </a:solidFill>
          <a:ln>
            <a:noFill/>
          </a:ln>
          <a:effectLst>
            <a:outerShdw blurRad="40000" dist="20000" dir="5400000" rotWithShape="0">
              <a:srgbClr val="000000">
                <a:alpha val="38000"/>
              </a:srgbClr>
            </a:outerShdw>
            <a:softEdge rad="63500"/>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tr-TR"/>
          </a:p>
        </p:txBody>
      </p:sp>
      <p:sp>
        <p:nvSpPr>
          <p:cNvPr id="14" name="Rectangle 13"/>
          <p:cNvSpPr/>
          <p:nvPr/>
        </p:nvSpPr>
        <p:spPr>
          <a:xfrm>
            <a:off x="-152400" y="4876800"/>
            <a:ext cx="9601200" cy="762000"/>
          </a:xfrm>
          <a:prstGeom prst="rect">
            <a:avLst/>
          </a:prstGeom>
          <a:solidFill>
            <a:schemeClr val="bg2"/>
          </a:solidFill>
          <a:ln>
            <a:noFill/>
          </a:ln>
          <a:effectLst>
            <a:outerShdw blurRad="40000" dist="20000" dir="5400000" rotWithShape="0">
              <a:srgbClr val="000000">
                <a:alpha val="38000"/>
              </a:srgbClr>
            </a:outerShdw>
            <a:softEdge rad="63500"/>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tr-TR"/>
          </a:p>
        </p:txBody>
      </p:sp>
      <p:pic>
        <p:nvPicPr>
          <p:cNvPr id="1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5400000">
            <a:off x="566928" y="1185672"/>
            <a:ext cx="694944" cy="1828800"/>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5400000">
            <a:off x="566928" y="2167128"/>
            <a:ext cx="694944" cy="1828800"/>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32"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380999" y="4419600"/>
            <a:ext cx="381001" cy="1346903"/>
          </a:xfrm>
          <a:prstGeom prst="rect">
            <a:avLst/>
          </a:prstGeom>
          <a:solidFill>
            <a:schemeClr val="accent6">
              <a:lumMod val="60000"/>
              <a:lumOff val="40000"/>
            </a:schemeClr>
          </a:solidFill>
          <a:ln w="9525">
            <a:noFill/>
            <a:miter lim="800000"/>
            <a:headEnd/>
            <a:tailEnd/>
          </a:ln>
          <a:effectLst>
            <a:glow rad="228600">
              <a:schemeClr val="accent2">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pic>
        <p:nvPicPr>
          <p:cNvPr id="33" name="Picture 4" descr="MOTOTRBO_Port_Disp_R"/>
          <p:cNvPicPr>
            <a:picLocks noChangeAspect="1" noChangeArrowheads="1"/>
          </p:cNvPicPr>
          <p:nvPr/>
        </p:nvPicPr>
        <p:blipFill>
          <a:blip r:embed="rId4" cstate="print">
            <a:clrChange>
              <a:clrFrom>
                <a:srgbClr val="FFFFFF"/>
              </a:clrFrom>
              <a:clrTo>
                <a:srgbClr val="FFFFFF">
                  <a:alpha val="0"/>
                </a:srgbClr>
              </a:clrTo>
            </a:clrChange>
          </a:blip>
          <a:srcRect b="6001"/>
          <a:stretch>
            <a:fillRect/>
          </a:stretch>
        </p:blipFill>
        <p:spPr bwMode="auto">
          <a:xfrm>
            <a:off x="914399" y="4419600"/>
            <a:ext cx="381001" cy="1346903"/>
          </a:xfrm>
          <a:prstGeom prst="rect">
            <a:avLst/>
          </a:prstGeom>
          <a:solidFill>
            <a:srgbClr val="FFFF00"/>
          </a:solidFill>
          <a:ln w="9525">
            <a:noFill/>
            <a:miter lim="800000"/>
            <a:headEnd/>
            <a:tailEnd/>
          </a:ln>
          <a:effectLst>
            <a:glow rad="228600">
              <a:schemeClr val="accent1">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sp>
        <p:nvSpPr>
          <p:cNvPr id="25614" name="TextBox 47"/>
          <p:cNvSpPr txBox="1">
            <a:spLocks noChangeArrowheads="1"/>
          </p:cNvSpPr>
          <p:nvPr/>
        </p:nvSpPr>
        <p:spPr bwMode="auto">
          <a:xfrm>
            <a:off x="5638800" y="1219200"/>
            <a:ext cx="1090613" cy="523875"/>
          </a:xfrm>
          <a:prstGeom prst="rect">
            <a:avLst/>
          </a:prstGeom>
          <a:noFill/>
          <a:ln w="9525">
            <a:noFill/>
            <a:miter lim="800000"/>
            <a:headEnd/>
            <a:tailEnd/>
          </a:ln>
        </p:spPr>
        <p:txBody>
          <a:bodyPr wrap="none">
            <a:spAutoFit/>
          </a:bodyPr>
          <a:lstStyle/>
          <a:p>
            <a:r>
              <a:rPr lang="tr-TR" sz="2800">
                <a:solidFill>
                  <a:schemeClr val="bg2"/>
                </a:solidFill>
                <a:latin typeface="Freestyle Script"/>
              </a:rPr>
              <a:t>12.5 kHz</a:t>
            </a:r>
          </a:p>
        </p:txBody>
      </p:sp>
      <p:sp>
        <p:nvSpPr>
          <p:cNvPr id="25615" name="TextBox 52"/>
          <p:cNvSpPr txBox="1">
            <a:spLocks noChangeArrowheads="1"/>
          </p:cNvSpPr>
          <p:nvPr/>
        </p:nvSpPr>
        <p:spPr bwMode="auto">
          <a:xfrm rot="-1671629">
            <a:off x="2722563" y="1152525"/>
            <a:ext cx="1150937" cy="523875"/>
          </a:xfrm>
          <a:prstGeom prst="rect">
            <a:avLst/>
          </a:prstGeom>
          <a:noFill/>
          <a:ln w="9525">
            <a:noFill/>
            <a:miter lim="800000"/>
            <a:headEnd/>
            <a:tailEnd/>
          </a:ln>
        </p:spPr>
        <p:txBody>
          <a:bodyPr wrap="none">
            <a:spAutoFit/>
          </a:bodyPr>
          <a:lstStyle/>
          <a:p>
            <a:r>
              <a:rPr lang="tr-TR" sz="2800">
                <a:solidFill>
                  <a:schemeClr val="bg2"/>
                </a:solidFill>
                <a:latin typeface="Freestyle Script"/>
              </a:rPr>
              <a:t>Frekans 1</a:t>
            </a:r>
          </a:p>
        </p:txBody>
      </p:sp>
      <p:sp>
        <p:nvSpPr>
          <p:cNvPr id="25616" name="TextBox 53"/>
          <p:cNvSpPr txBox="1">
            <a:spLocks noChangeArrowheads="1"/>
          </p:cNvSpPr>
          <p:nvPr/>
        </p:nvSpPr>
        <p:spPr bwMode="auto">
          <a:xfrm rot="-1671629">
            <a:off x="2722563" y="3667125"/>
            <a:ext cx="1150937" cy="523875"/>
          </a:xfrm>
          <a:prstGeom prst="rect">
            <a:avLst/>
          </a:prstGeom>
          <a:noFill/>
          <a:ln w="9525">
            <a:noFill/>
            <a:miter lim="800000"/>
            <a:headEnd/>
            <a:tailEnd/>
          </a:ln>
        </p:spPr>
        <p:txBody>
          <a:bodyPr wrap="none">
            <a:spAutoFit/>
          </a:bodyPr>
          <a:lstStyle/>
          <a:p>
            <a:r>
              <a:rPr lang="tr-TR" sz="2800">
                <a:solidFill>
                  <a:schemeClr val="bg2"/>
                </a:solidFill>
                <a:latin typeface="Freestyle Script"/>
              </a:rPr>
              <a:t>Frekans 2</a:t>
            </a:r>
          </a:p>
        </p:txBody>
      </p:sp>
      <p:sp>
        <p:nvSpPr>
          <p:cNvPr id="25617" name="TextBox 54"/>
          <p:cNvSpPr txBox="1">
            <a:spLocks noChangeArrowheads="1"/>
          </p:cNvSpPr>
          <p:nvPr/>
        </p:nvSpPr>
        <p:spPr bwMode="auto">
          <a:xfrm rot="-1671629">
            <a:off x="2722563" y="5876925"/>
            <a:ext cx="1150937" cy="523875"/>
          </a:xfrm>
          <a:prstGeom prst="rect">
            <a:avLst/>
          </a:prstGeom>
          <a:noFill/>
          <a:ln w="9525">
            <a:noFill/>
            <a:miter lim="800000"/>
            <a:headEnd/>
            <a:tailEnd/>
          </a:ln>
        </p:spPr>
        <p:txBody>
          <a:bodyPr wrap="none">
            <a:spAutoFit/>
          </a:bodyPr>
          <a:lstStyle/>
          <a:p>
            <a:r>
              <a:rPr lang="tr-TR" sz="2800">
                <a:solidFill>
                  <a:schemeClr val="bg2"/>
                </a:solidFill>
                <a:latin typeface="Freestyle Script"/>
              </a:rPr>
              <a:t>Frekans 3</a:t>
            </a:r>
          </a:p>
        </p:txBody>
      </p:sp>
      <p:cxnSp>
        <p:nvCxnSpPr>
          <p:cNvPr id="57" name="Straight Arrow Connector 56"/>
          <p:cNvCxnSpPr/>
          <p:nvPr/>
        </p:nvCxnSpPr>
        <p:spPr>
          <a:xfrm rot="16200000" flipH="1">
            <a:off x="6591300" y="1714500"/>
            <a:ext cx="304800" cy="228600"/>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6200000" flipH="1">
            <a:off x="6019800" y="2133600"/>
            <a:ext cx="1219200" cy="304800"/>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5029200" y="3048000"/>
            <a:ext cx="3124200" cy="533400"/>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581400" y="1524000"/>
            <a:ext cx="533400" cy="457200"/>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5616" idx="3"/>
          </p:cNvCxnSpPr>
          <p:nvPr/>
        </p:nvCxnSpPr>
        <p:spPr>
          <a:xfrm flipV="1">
            <a:off x="3806825" y="3429000"/>
            <a:ext cx="536575" cy="231775"/>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5617" idx="3"/>
          </p:cNvCxnSpPr>
          <p:nvPr/>
        </p:nvCxnSpPr>
        <p:spPr>
          <a:xfrm flipV="1">
            <a:off x="3806825" y="5562600"/>
            <a:ext cx="384175" cy="307975"/>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5624" name="TextBox 25"/>
          <p:cNvSpPr txBox="1">
            <a:spLocks noChangeArrowheads="1"/>
          </p:cNvSpPr>
          <p:nvPr/>
        </p:nvSpPr>
        <p:spPr bwMode="auto">
          <a:xfrm>
            <a:off x="381000" y="381000"/>
            <a:ext cx="4668838" cy="830263"/>
          </a:xfrm>
          <a:prstGeom prst="rect">
            <a:avLst/>
          </a:prstGeom>
          <a:noFill/>
          <a:ln w="9525">
            <a:noFill/>
            <a:miter lim="800000"/>
            <a:headEnd/>
            <a:tailEnd/>
          </a:ln>
        </p:spPr>
        <p:txBody>
          <a:bodyPr wrap="none">
            <a:spAutoFit/>
          </a:bodyPr>
          <a:lstStyle/>
          <a:p>
            <a:r>
              <a:rPr lang="tr-TR" sz="4800">
                <a:solidFill>
                  <a:schemeClr val="bg2"/>
                </a:solidFill>
                <a:latin typeface="Calibri" pitchFamily="34" charset="0"/>
              </a:rPr>
              <a:t>Frekans verimliliği</a:t>
            </a:r>
          </a:p>
        </p:txBody>
      </p:sp>
      <p:sp>
        <p:nvSpPr>
          <p:cNvPr id="25625" name="TextBox 19"/>
          <p:cNvSpPr txBox="1">
            <a:spLocks noChangeArrowheads="1"/>
          </p:cNvSpPr>
          <p:nvPr/>
        </p:nvSpPr>
        <p:spPr bwMode="auto">
          <a:xfrm>
            <a:off x="1676400" y="4267200"/>
            <a:ext cx="730250" cy="523875"/>
          </a:xfrm>
          <a:prstGeom prst="rect">
            <a:avLst/>
          </a:prstGeom>
          <a:noFill/>
          <a:ln w="9525">
            <a:noFill/>
            <a:miter lim="800000"/>
            <a:headEnd/>
            <a:tailEnd/>
          </a:ln>
        </p:spPr>
        <p:txBody>
          <a:bodyPr wrap="none">
            <a:spAutoFit/>
          </a:bodyPr>
          <a:lstStyle/>
          <a:p>
            <a:r>
              <a:rPr lang="tr-TR" sz="2800">
                <a:solidFill>
                  <a:schemeClr val="bg2"/>
                </a:solidFill>
                <a:latin typeface="Freestyle Script"/>
              </a:rPr>
              <a:t>Zaman</a:t>
            </a:r>
          </a:p>
        </p:txBody>
      </p:sp>
      <p:cxnSp>
        <p:nvCxnSpPr>
          <p:cNvPr id="21" name="Straight Arrow Connector 20"/>
          <p:cNvCxnSpPr>
            <a:stCxn id="25625" idx="3"/>
          </p:cNvCxnSpPr>
          <p:nvPr/>
        </p:nvCxnSpPr>
        <p:spPr>
          <a:xfrm flipV="1">
            <a:off x="2406650" y="4495800"/>
            <a:ext cx="3384550" cy="33338"/>
          </a:xfrm>
          <a:prstGeom prst="straightConnector1">
            <a:avLst/>
          </a:prstGeom>
          <a:ln w="38100">
            <a:solidFill>
              <a:schemeClr val="bg2"/>
            </a:solidFill>
            <a:prstDash val="dash"/>
            <a:headEnd type="none"/>
            <a:tailEnd type="arrow"/>
          </a:ln>
        </p:spPr>
        <p:style>
          <a:lnRef idx="1">
            <a:schemeClr val="accent1"/>
          </a:lnRef>
          <a:fillRef idx="0">
            <a:schemeClr val="accent1"/>
          </a:fillRef>
          <a:effectRef idx="0">
            <a:schemeClr val="accent1"/>
          </a:effectRef>
          <a:fontRef idx="minor">
            <a:schemeClr val="tx1"/>
          </a:fontRef>
        </p:style>
      </p:cxnSp>
      <p:pic>
        <p:nvPicPr>
          <p:cNvPr id="25627"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53413" y="212725"/>
            <a:ext cx="646112"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a5d07892-36d5-447e-92db-a037ab7b5dc8"/>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3bdf82e5-4eac-49af-b599-9cc99666e726"/>
</p:tagLst>
</file>

<file path=ppt/theme/theme1.xml><?xml version="1.0" encoding="utf-8"?>
<a:theme xmlns:a="http://schemas.openxmlformats.org/drawingml/2006/main" name="AIR  Curve V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  Curve V2 Template</Template>
  <TotalTime>1997</TotalTime>
  <Words>3369</Words>
  <Application>Microsoft Office PowerPoint</Application>
  <PresentationFormat>Ekran Gösterisi (4:3)</PresentationFormat>
  <Paragraphs>464</Paragraphs>
  <Slides>77</Slides>
  <Notes>44</Notes>
  <HiddenSlides>0</HiddenSlides>
  <MMClips>0</MMClips>
  <ScaleCrop>false</ScaleCrop>
  <HeadingPairs>
    <vt:vector size="6" baseType="variant">
      <vt:variant>
        <vt:lpstr>Kullanılan Yazı Tipleri</vt:lpstr>
      </vt:variant>
      <vt:variant>
        <vt:i4>8</vt:i4>
      </vt:variant>
      <vt:variant>
        <vt:lpstr>Tasarım Şablonu</vt:lpstr>
      </vt:variant>
      <vt:variant>
        <vt:i4>6</vt:i4>
      </vt:variant>
      <vt:variant>
        <vt:lpstr>Slayt Başlıkları</vt:lpstr>
      </vt:variant>
      <vt:variant>
        <vt:i4>77</vt:i4>
      </vt:variant>
    </vt:vector>
  </HeadingPairs>
  <TitlesOfParts>
    <vt:vector size="91" baseType="lpstr">
      <vt:lpstr>Arial</vt:lpstr>
      <vt:lpstr>Corbel</vt:lpstr>
      <vt:lpstr>Calibri</vt:lpstr>
      <vt:lpstr>Dienstag</vt:lpstr>
      <vt:lpstr>Freestyle Script</vt:lpstr>
      <vt:lpstr>Candara</vt:lpstr>
      <vt:lpstr>Gill Sans MT Condensed</vt:lpstr>
      <vt:lpstr>MS PGothic</vt:lpstr>
      <vt:lpstr>AIR  Curve V2 Template</vt:lpstr>
      <vt:lpstr>AIR  Curve V2 Template</vt:lpstr>
      <vt:lpstr>AIR  Curve V2 Template</vt:lpstr>
      <vt:lpstr>AIR  Curve V2 Template</vt:lpstr>
      <vt:lpstr>AIR  Curve V2 Template</vt:lpstr>
      <vt:lpstr>AIR  Curve V2 Template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Acil Çağrı Tek dokunuş ve herkes haberdar</vt:lpstr>
      <vt:lpstr>Slayt 25</vt:lpstr>
      <vt:lpstr>Slayt 26</vt:lpstr>
      <vt:lpstr>Slayt 27</vt:lpstr>
      <vt:lpstr>Slayt 28</vt:lpstr>
      <vt:lpstr>Slayt 29</vt:lpstr>
      <vt:lpstr>Slayt 30</vt:lpstr>
      <vt:lpstr>1 Röle = 2 Kanal  %40’e varan Batarya Tasarrufu</vt:lpstr>
      <vt:lpstr>Slayt 32</vt:lpstr>
      <vt:lpstr>Slayt 33</vt:lpstr>
      <vt:lpstr>Telsiz Cihazları</vt:lpstr>
      <vt:lpstr>Telsiz Cihazları</vt:lpstr>
      <vt:lpstr>Portatif Röle</vt:lpstr>
      <vt:lpstr>Portatif Röle</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Lonny Huffar</dc:creator>
  <cp:lastModifiedBy>özgür</cp:lastModifiedBy>
  <cp:revision>214</cp:revision>
  <dcterms:created xsi:type="dcterms:W3CDTF">2008-08-12T15:56:08Z</dcterms:created>
  <dcterms:modified xsi:type="dcterms:W3CDTF">2014-12-31T10:43:27Z</dcterms:modified>
</cp:coreProperties>
</file>